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281" r:id="rId2"/>
    <p:sldId id="258" r:id="rId3"/>
    <p:sldId id="259" r:id="rId4"/>
    <p:sldId id="282" r:id="rId5"/>
    <p:sldId id="292" r:id="rId6"/>
    <p:sldId id="293" r:id="rId7"/>
    <p:sldId id="264" r:id="rId8"/>
    <p:sldId id="275" r:id="rId9"/>
    <p:sldId id="284" r:id="rId10"/>
    <p:sldId id="285" r:id="rId11"/>
    <p:sldId id="286" r:id="rId12"/>
    <p:sldId id="287" r:id="rId13"/>
    <p:sldId id="269" r:id="rId14"/>
    <p:sldId id="288" r:id="rId15"/>
    <p:sldId id="289" r:id="rId16"/>
    <p:sldId id="290" r:id="rId17"/>
    <p:sldId id="291" r:id="rId18"/>
    <p:sldId id="294" r:id="rId19"/>
    <p:sldId id="295" r:id="rId20"/>
    <p:sldId id="274" r:id="rId21"/>
    <p:sldId id="271" r:id="rId22"/>
    <p:sldId id="297" r:id="rId23"/>
    <p:sldId id="296" r:id="rId24"/>
    <p:sldId id="279" r:id="rId25"/>
  </p:sldIdLst>
  <p:sldSz cx="12192000" cy="6858000"/>
  <p:notesSz cx="6858000" cy="9144000"/>
  <p:embeddedFontLst>
    <p:embeddedFont>
      <p:font typeface="思源黑体 CN ExtraLight" panose="02010600030101010101" charset="-122"/>
      <p:regular r:id="rId26"/>
    </p:embeddedFont>
    <p:embeddedFont>
      <p:font typeface="思源黑体 CN Normal" panose="02010600030101010101" charset="-122"/>
      <p:regular r:id="rId2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4" d="100"/>
          <a:sy n="74" d="100"/>
        </p:scale>
        <p:origin x="76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: 空心 6">
            <a:extLst>
              <a:ext uri="{FF2B5EF4-FFF2-40B4-BE49-F238E27FC236}">
                <a16:creationId xmlns:a16="http://schemas.microsoft.com/office/drawing/2014/main" id="{FAE25CC9-9C51-4656-84CC-CBF63CAAE1AA}"/>
              </a:ext>
            </a:extLst>
          </p:cNvPr>
          <p:cNvSpPr/>
          <p:nvPr userDrawn="1"/>
        </p:nvSpPr>
        <p:spPr>
          <a:xfrm>
            <a:off x="3893457" y="1226457"/>
            <a:ext cx="4405086" cy="4405086"/>
          </a:xfrm>
          <a:prstGeom prst="donut">
            <a:avLst>
              <a:gd name="adj" fmla="val 9181"/>
            </a:avLst>
          </a:prstGeom>
          <a:gradFill>
            <a:gsLst>
              <a:gs pos="74000">
                <a:schemeClr val="accent1">
                  <a:alpha val="1000"/>
                </a:schemeClr>
              </a:gs>
              <a:gs pos="26000">
                <a:schemeClr val="accent1">
                  <a:alpha val="1000"/>
                </a:schemeClr>
              </a:gs>
              <a:gs pos="50000">
                <a:schemeClr val="accent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6A07EA41-8ACB-E1E6-F39A-E3F13EEDC796}"/>
              </a:ext>
            </a:extLst>
          </p:cNvPr>
          <p:cNvSpPr/>
          <p:nvPr userDrawn="1"/>
        </p:nvSpPr>
        <p:spPr>
          <a:xfrm>
            <a:off x="-573315" y="-3240315"/>
            <a:ext cx="13338630" cy="13338630"/>
          </a:xfrm>
          <a:prstGeom prst="donut">
            <a:avLst>
              <a:gd name="adj" fmla="val 6333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9C4083D3-ED28-D84E-B40E-5C933A713E5C}"/>
              </a:ext>
            </a:extLst>
          </p:cNvPr>
          <p:cNvSpPr/>
          <p:nvPr userDrawn="1"/>
        </p:nvSpPr>
        <p:spPr>
          <a:xfrm>
            <a:off x="1466850" y="-1200150"/>
            <a:ext cx="9258300" cy="9258300"/>
          </a:xfrm>
          <a:prstGeom prst="donut">
            <a:avLst>
              <a:gd name="adj" fmla="val 3392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CE5F568-396A-9C73-8708-FA8482955BA7}"/>
              </a:ext>
            </a:extLst>
          </p:cNvPr>
          <p:cNvGrpSpPr/>
          <p:nvPr userDrawn="1"/>
        </p:nvGrpSpPr>
        <p:grpSpPr>
          <a:xfrm rot="1160927" flipH="1">
            <a:off x="533659" y="6176575"/>
            <a:ext cx="941340" cy="589938"/>
            <a:chOff x="10927405" y="4655344"/>
            <a:chExt cx="645470" cy="404516"/>
          </a:xfrm>
        </p:grpSpPr>
        <p:sp>
          <p:nvSpPr>
            <p:cNvPr id="11" name="对话气泡: 圆角矩形 10">
              <a:extLst>
                <a:ext uri="{FF2B5EF4-FFF2-40B4-BE49-F238E27FC236}">
                  <a16:creationId xmlns:a16="http://schemas.microsoft.com/office/drawing/2014/main" id="{CBFD7DFD-554D-E1F6-CF23-C196697CBE00}"/>
                </a:ext>
              </a:extLst>
            </p:cNvPr>
            <p:cNvSpPr/>
            <p:nvPr/>
          </p:nvSpPr>
          <p:spPr>
            <a:xfrm>
              <a:off x="10927405" y="4655344"/>
              <a:ext cx="645470" cy="404516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>
              <a:extLst>
                <a:ext uri="{FF2B5EF4-FFF2-40B4-BE49-F238E27FC236}">
                  <a16:creationId xmlns:a16="http://schemas.microsoft.com/office/drawing/2014/main" id="{32E5864F-B035-A198-5F64-17C9FB15B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080511" y="4687973"/>
              <a:ext cx="339258" cy="339258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11F7E3-E678-8B9F-785C-72593B59C7FD}"/>
              </a:ext>
            </a:extLst>
          </p:cNvPr>
          <p:cNvGrpSpPr/>
          <p:nvPr userDrawn="1"/>
        </p:nvGrpSpPr>
        <p:grpSpPr>
          <a:xfrm>
            <a:off x="1429541" y="4181823"/>
            <a:ext cx="814708" cy="510578"/>
            <a:chOff x="1429541" y="4181823"/>
            <a:chExt cx="814708" cy="510578"/>
          </a:xfrm>
        </p:grpSpPr>
        <p:sp>
          <p:nvSpPr>
            <p:cNvPr id="14" name="对话气泡: 圆角矩形 13">
              <a:extLst>
                <a:ext uri="{FF2B5EF4-FFF2-40B4-BE49-F238E27FC236}">
                  <a16:creationId xmlns:a16="http://schemas.microsoft.com/office/drawing/2014/main" id="{42F091F0-B144-0D50-8CCD-883D44F88919}"/>
                </a:ext>
              </a:extLst>
            </p:cNvPr>
            <p:cNvSpPr/>
            <p:nvPr/>
          </p:nvSpPr>
          <p:spPr>
            <a:xfrm rot="19872640" flipH="1">
              <a:off x="1429541" y="4181823"/>
              <a:ext cx="814708" cy="510578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69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5" name="图形 14">
              <a:extLst>
                <a:ext uri="{FF2B5EF4-FFF2-40B4-BE49-F238E27FC236}">
                  <a16:creationId xmlns:a16="http://schemas.microsoft.com/office/drawing/2014/main" id="{172B26C8-E04A-5E0D-08C6-1586FECB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808407">
              <a:off x="1647889" y="4248106"/>
              <a:ext cx="378012" cy="378012"/>
            </a:xfrm>
            <a:prstGeom prst="rect">
              <a:avLst/>
            </a:prstGeom>
          </p:spPr>
        </p:pic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05B95CE-D025-AD3E-DCDB-7E8A19A4646E}"/>
              </a:ext>
            </a:extLst>
          </p:cNvPr>
          <p:cNvGrpSpPr/>
          <p:nvPr userDrawn="1"/>
        </p:nvGrpSpPr>
        <p:grpSpPr>
          <a:xfrm>
            <a:off x="9926856" y="1861289"/>
            <a:ext cx="792884" cy="496902"/>
            <a:chOff x="9926856" y="1861289"/>
            <a:chExt cx="792884" cy="496902"/>
          </a:xfrm>
        </p:grpSpPr>
        <p:sp>
          <p:nvSpPr>
            <p:cNvPr id="17" name="对话气泡: 圆角矩形 16">
              <a:extLst>
                <a:ext uri="{FF2B5EF4-FFF2-40B4-BE49-F238E27FC236}">
                  <a16:creationId xmlns:a16="http://schemas.microsoft.com/office/drawing/2014/main" id="{A3908774-0B35-D622-054F-B9D6393AB16C}"/>
                </a:ext>
              </a:extLst>
            </p:cNvPr>
            <p:cNvSpPr/>
            <p:nvPr/>
          </p:nvSpPr>
          <p:spPr>
            <a:xfrm rot="1074474">
              <a:off x="9926856" y="1861289"/>
              <a:ext cx="792884" cy="496902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82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形 17">
              <a:extLst>
                <a:ext uri="{FF2B5EF4-FFF2-40B4-BE49-F238E27FC236}">
                  <a16:creationId xmlns:a16="http://schemas.microsoft.com/office/drawing/2014/main" id="{5A1094CA-94EC-334F-62EC-2125912CD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306638">
              <a:off x="10147530" y="1933972"/>
              <a:ext cx="351536" cy="351536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9311EEA-F750-B9D8-9426-DAD41DE71B84}"/>
              </a:ext>
            </a:extLst>
          </p:cNvPr>
          <p:cNvGrpSpPr/>
          <p:nvPr userDrawn="1"/>
        </p:nvGrpSpPr>
        <p:grpSpPr>
          <a:xfrm>
            <a:off x="1474892" y="986574"/>
            <a:ext cx="520746" cy="326352"/>
            <a:chOff x="1996022" y="1588248"/>
            <a:chExt cx="520746" cy="326352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963E310F-EBBC-AFC2-6956-59E2DB6C68D3}"/>
                </a:ext>
              </a:extLst>
            </p:cNvPr>
            <p:cNvSpPr/>
            <p:nvPr/>
          </p:nvSpPr>
          <p:spPr>
            <a:xfrm rot="20014873">
              <a:off x="1996022" y="1588248"/>
              <a:ext cx="520746" cy="326352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67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形 20">
              <a:extLst>
                <a:ext uri="{FF2B5EF4-FFF2-40B4-BE49-F238E27FC236}">
                  <a16:creationId xmlns:a16="http://schemas.microsoft.com/office/drawing/2014/main" id="{00B14788-6758-781F-6747-B68A659A6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9822341">
              <a:off x="2118017" y="1613046"/>
              <a:ext cx="276756" cy="276756"/>
            </a:xfrm>
            <a:prstGeom prst="rect">
              <a:avLst/>
            </a:prstGeom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E375F7-F957-49FA-5B24-C2E445CC6017}"/>
              </a:ext>
            </a:extLst>
          </p:cNvPr>
          <p:cNvGrpSpPr/>
          <p:nvPr userDrawn="1"/>
        </p:nvGrpSpPr>
        <p:grpSpPr>
          <a:xfrm>
            <a:off x="9295503" y="5770907"/>
            <a:ext cx="397900" cy="249364"/>
            <a:chOff x="9295503" y="5770907"/>
            <a:chExt cx="397900" cy="249364"/>
          </a:xfrm>
        </p:grpSpPr>
        <p:sp>
          <p:nvSpPr>
            <p:cNvPr id="23" name="对话气泡: 圆角矩形 22">
              <a:extLst>
                <a:ext uri="{FF2B5EF4-FFF2-40B4-BE49-F238E27FC236}">
                  <a16:creationId xmlns:a16="http://schemas.microsoft.com/office/drawing/2014/main" id="{A2C2CA30-8953-6664-96AB-BFE856C8F98A}"/>
                </a:ext>
              </a:extLst>
            </p:cNvPr>
            <p:cNvSpPr/>
            <p:nvPr/>
          </p:nvSpPr>
          <p:spPr>
            <a:xfrm rot="651194">
              <a:off x="9295503" y="5770907"/>
              <a:ext cx="397900" cy="249364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形 23">
              <a:extLst>
                <a:ext uri="{FF2B5EF4-FFF2-40B4-BE49-F238E27FC236}">
                  <a16:creationId xmlns:a16="http://schemas.microsoft.com/office/drawing/2014/main" id="{31C72E3B-100A-C979-00D1-56514500A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406742" y="5807878"/>
              <a:ext cx="175422" cy="175422"/>
            </a:xfrm>
            <a:prstGeom prst="rect">
              <a:avLst/>
            </a:prstGeom>
          </p:spPr>
        </p:pic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0B5BFCE-D4B7-FDB1-6718-04D8184B7D40}"/>
              </a:ext>
            </a:extLst>
          </p:cNvPr>
          <p:cNvGrpSpPr/>
          <p:nvPr userDrawn="1"/>
        </p:nvGrpSpPr>
        <p:grpSpPr>
          <a:xfrm>
            <a:off x="4722303" y="4699712"/>
            <a:ext cx="397900" cy="249364"/>
            <a:chOff x="4722303" y="4699712"/>
            <a:chExt cx="397900" cy="249364"/>
          </a:xfrm>
        </p:grpSpPr>
        <p:sp>
          <p:nvSpPr>
            <p:cNvPr id="26" name="对话气泡: 圆角矩形 25">
              <a:extLst>
                <a:ext uri="{FF2B5EF4-FFF2-40B4-BE49-F238E27FC236}">
                  <a16:creationId xmlns:a16="http://schemas.microsoft.com/office/drawing/2014/main" id="{ACB7B0CF-D233-52BF-05CF-9BA2D30C6021}"/>
                </a:ext>
              </a:extLst>
            </p:cNvPr>
            <p:cNvSpPr/>
            <p:nvPr/>
          </p:nvSpPr>
          <p:spPr>
            <a:xfrm rot="20798607" flipH="1">
              <a:off x="4722303" y="4699712"/>
              <a:ext cx="397900" cy="249364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>
                    <a:alpha val="58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7" name="图形 26">
              <a:extLst>
                <a:ext uri="{FF2B5EF4-FFF2-40B4-BE49-F238E27FC236}">
                  <a16:creationId xmlns:a16="http://schemas.microsoft.com/office/drawing/2014/main" id="{B36737C4-B490-1815-8E40-3B4C3691C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0609839">
              <a:off x="4806953" y="4710094"/>
              <a:ext cx="228600" cy="22860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9A08C6F-0C68-0539-2739-18CF8ECB4FDD}"/>
              </a:ext>
            </a:extLst>
          </p:cNvPr>
          <p:cNvGrpSpPr/>
          <p:nvPr userDrawn="1"/>
        </p:nvGrpSpPr>
        <p:grpSpPr>
          <a:xfrm>
            <a:off x="11612436" y="4863562"/>
            <a:ext cx="941340" cy="589938"/>
            <a:chOff x="11612436" y="4863562"/>
            <a:chExt cx="941340" cy="589938"/>
          </a:xfrm>
        </p:grpSpPr>
        <p:sp>
          <p:nvSpPr>
            <p:cNvPr id="29" name="对话气泡: 圆角矩形 28">
              <a:extLst>
                <a:ext uri="{FF2B5EF4-FFF2-40B4-BE49-F238E27FC236}">
                  <a16:creationId xmlns:a16="http://schemas.microsoft.com/office/drawing/2014/main" id="{30B84EBE-F53E-3789-578A-BA564E06A5A1}"/>
                </a:ext>
              </a:extLst>
            </p:cNvPr>
            <p:cNvSpPr/>
            <p:nvPr/>
          </p:nvSpPr>
          <p:spPr>
            <a:xfrm rot="1307322">
              <a:off x="11612436" y="4863562"/>
              <a:ext cx="941340" cy="589938"/>
            </a:xfrm>
            <a:prstGeom prst="wedgeRoundRectCallout">
              <a:avLst>
                <a:gd name="adj1" fmla="val -31250"/>
                <a:gd name="adj2" fmla="val 65609"/>
                <a:gd name="adj3" fmla="val 16667"/>
              </a:avLst>
            </a:prstGeom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0" name="图形 29">
              <a:extLst>
                <a:ext uri="{FF2B5EF4-FFF2-40B4-BE49-F238E27FC236}">
                  <a16:creationId xmlns:a16="http://schemas.microsoft.com/office/drawing/2014/main" id="{563959F6-0F30-7D37-08AB-3A057145B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357808">
              <a:off x="11799123" y="4874548"/>
              <a:ext cx="567966" cy="567966"/>
            </a:xfrm>
            <a:prstGeom prst="rect">
              <a:avLst/>
            </a:prstGeom>
          </p:spPr>
        </p:pic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C38AC0CE-A2B1-2289-EB05-34873C3472C9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57365502-DE11-FB33-C18B-20A0ED03DDFC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EA4340AD-252E-9C91-FEBE-DEE575FE1FFC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674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D5EA7315-A71E-4F19-10A8-3A3E3C496B38}"/>
              </a:ext>
            </a:extLst>
          </p:cNvPr>
          <p:cNvGrpSpPr/>
          <p:nvPr userDrawn="1"/>
        </p:nvGrpSpPr>
        <p:grpSpPr>
          <a:xfrm>
            <a:off x="711199" y="1168399"/>
            <a:ext cx="4521202" cy="4521202"/>
            <a:chOff x="1466850" y="-1200150"/>
            <a:chExt cx="9258300" cy="9258300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FD5B75CC-407C-30C7-BCD4-E5AFDDD20A64}"/>
                </a:ext>
              </a:extLst>
            </p:cNvPr>
            <p:cNvSpPr/>
            <p:nvPr/>
          </p:nvSpPr>
          <p:spPr>
            <a:xfrm>
              <a:off x="3893457" y="1226457"/>
              <a:ext cx="4405086" cy="4405086"/>
            </a:xfrm>
            <a:prstGeom prst="donut">
              <a:avLst>
                <a:gd name="adj" fmla="val 9181"/>
              </a:avLst>
            </a:prstGeom>
            <a:gradFill>
              <a:gsLst>
                <a:gs pos="74000">
                  <a:schemeClr val="accent1">
                    <a:alpha val="1000"/>
                  </a:schemeClr>
                </a:gs>
                <a:gs pos="26000">
                  <a:schemeClr val="accent1">
                    <a:alpha val="1000"/>
                  </a:schemeClr>
                </a:gs>
                <a:gs pos="50000">
                  <a:schemeClr val="accent1">
                    <a:alpha val="4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圆: 空心 8">
              <a:extLst>
                <a:ext uri="{FF2B5EF4-FFF2-40B4-BE49-F238E27FC236}">
                  <a16:creationId xmlns:a16="http://schemas.microsoft.com/office/drawing/2014/main" id="{9529B95C-D63D-3A91-99F3-7432492410C1}"/>
                </a:ext>
              </a:extLst>
            </p:cNvPr>
            <p:cNvSpPr/>
            <p:nvPr/>
          </p:nvSpPr>
          <p:spPr>
            <a:xfrm>
              <a:off x="1466850" y="-1200150"/>
              <a:ext cx="9258300" cy="9258300"/>
            </a:xfrm>
            <a:prstGeom prst="donut">
              <a:avLst>
                <a:gd name="adj" fmla="val 3392"/>
              </a:avLst>
            </a:prstGeom>
            <a:gradFill>
              <a:gsLst>
                <a:gs pos="74000">
                  <a:schemeClr val="accent1">
                    <a:alpha val="0"/>
                  </a:schemeClr>
                </a:gs>
                <a:gs pos="26000">
                  <a:schemeClr val="accent1">
                    <a:alpha val="0"/>
                  </a:schemeClr>
                </a:gs>
                <a:gs pos="50000">
                  <a:schemeClr val="accent1"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空心弧 9">
            <a:extLst>
              <a:ext uri="{FF2B5EF4-FFF2-40B4-BE49-F238E27FC236}">
                <a16:creationId xmlns:a16="http://schemas.microsoft.com/office/drawing/2014/main" id="{7837F8E7-CE65-5ED8-B6C3-26CF8E1E4661}"/>
              </a:ext>
            </a:extLst>
          </p:cNvPr>
          <p:cNvSpPr/>
          <p:nvPr userDrawn="1"/>
        </p:nvSpPr>
        <p:spPr>
          <a:xfrm>
            <a:off x="1130299" y="1587500"/>
            <a:ext cx="3683000" cy="3683000"/>
          </a:xfrm>
          <a:prstGeom prst="blockArc">
            <a:avLst>
              <a:gd name="adj1" fmla="val 13759388"/>
              <a:gd name="adj2" fmla="val 4847931"/>
              <a:gd name="adj3" fmla="val 19635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空心弧 10">
            <a:extLst>
              <a:ext uri="{FF2B5EF4-FFF2-40B4-BE49-F238E27FC236}">
                <a16:creationId xmlns:a16="http://schemas.microsoft.com/office/drawing/2014/main" id="{30BE957B-305E-9F57-31E9-AA716E3601F2}"/>
              </a:ext>
            </a:extLst>
          </p:cNvPr>
          <p:cNvSpPr/>
          <p:nvPr userDrawn="1"/>
        </p:nvSpPr>
        <p:spPr>
          <a:xfrm>
            <a:off x="10746016" y="62266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7A4099D-B237-21FB-5968-425076C789CA}"/>
              </a:ext>
            </a:extLst>
          </p:cNvPr>
          <p:cNvGrpSpPr/>
          <p:nvPr userDrawn="1"/>
        </p:nvGrpSpPr>
        <p:grpSpPr>
          <a:xfrm>
            <a:off x="8103505" y="6572249"/>
            <a:ext cx="2752272" cy="170561"/>
            <a:chOff x="-330200" y="4580518"/>
            <a:chExt cx="5600700" cy="347082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51D54E6D-D398-9B84-D96C-FFD84B99F323}"/>
                </a:ext>
              </a:extLst>
            </p:cNvPr>
            <p:cNvSpPr/>
            <p:nvPr/>
          </p:nvSpPr>
          <p:spPr>
            <a:xfrm>
              <a:off x="-63499" y="4580518"/>
              <a:ext cx="5333999" cy="26342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11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61F90741-E32A-96F6-6CFE-D7082EE9A78A}"/>
                </a:ext>
              </a:extLst>
            </p:cNvPr>
            <p:cNvSpPr/>
            <p:nvPr/>
          </p:nvSpPr>
          <p:spPr>
            <a:xfrm>
              <a:off x="-330200" y="4760283"/>
              <a:ext cx="4470400" cy="16731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11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0F6DC084-3616-2918-35D3-2CC06E5D2639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5E484EC-6115-3677-3AE2-CA0AD6ACCB6C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560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27655AA9-2EEE-6D92-43E2-EF1D47ED78EC}"/>
              </a:ext>
            </a:extLst>
          </p:cNvPr>
          <p:cNvGrpSpPr/>
          <p:nvPr userDrawn="1"/>
        </p:nvGrpSpPr>
        <p:grpSpPr>
          <a:xfrm>
            <a:off x="3410857" y="390182"/>
            <a:ext cx="5370286" cy="5370286"/>
            <a:chOff x="1466850" y="-1200150"/>
            <a:chExt cx="9258300" cy="9258300"/>
          </a:xfrm>
        </p:grpSpPr>
        <p:sp>
          <p:nvSpPr>
            <p:cNvPr id="8" name="圆: 空心 7">
              <a:extLst>
                <a:ext uri="{FF2B5EF4-FFF2-40B4-BE49-F238E27FC236}">
                  <a16:creationId xmlns:a16="http://schemas.microsoft.com/office/drawing/2014/main" id="{D09201F5-4037-D301-99F8-517F03C6DBB8}"/>
                </a:ext>
              </a:extLst>
            </p:cNvPr>
            <p:cNvSpPr/>
            <p:nvPr/>
          </p:nvSpPr>
          <p:spPr>
            <a:xfrm>
              <a:off x="3893457" y="1226457"/>
              <a:ext cx="4405086" cy="4405086"/>
            </a:xfrm>
            <a:prstGeom prst="donut">
              <a:avLst>
                <a:gd name="adj" fmla="val 9181"/>
              </a:avLst>
            </a:prstGeom>
            <a:gradFill>
              <a:gsLst>
                <a:gs pos="74000">
                  <a:schemeClr val="accent1">
                    <a:alpha val="1000"/>
                  </a:schemeClr>
                </a:gs>
                <a:gs pos="26000">
                  <a:schemeClr val="accent1">
                    <a:alpha val="1000"/>
                  </a:schemeClr>
                </a:gs>
                <a:gs pos="50000">
                  <a:schemeClr val="accent1">
                    <a:alpha val="4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圆: 空心 8">
              <a:extLst>
                <a:ext uri="{FF2B5EF4-FFF2-40B4-BE49-F238E27FC236}">
                  <a16:creationId xmlns:a16="http://schemas.microsoft.com/office/drawing/2014/main" id="{82AE4CC8-D88C-8CD4-0502-C07ED328F386}"/>
                </a:ext>
              </a:extLst>
            </p:cNvPr>
            <p:cNvSpPr/>
            <p:nvPr/>
          </p:nvSpPr>
          <p:spPr>
            <a:xfrm>
              <a:off x="1466850" y="-1200150"/>
              <a:ext cx="9258300" cy="9258300"/>
            </a:xfrm>
            <a:prstGeom prst="donut">
              <a:avLst>
                <a:gd name="adj" fmla="val 3392"/>
              </a:avLst>
            </a:prstGeom>
            <a:gradFill>
              <a:gsLst>
                <a:gs pos="74000">
                  <a:schemeClr val="accent1">
                    <a:alpha val="0"/>
                  </a:schemeClr>
                </a:gs>
                <a:gs pos="26000">
                  <a:schemeClr val="accent1">
                    <a:alpha val="0"/>
                  </a:schemeClr>
                </a:gs>
                <a:gs pos="50000">
                  <a:schemeClr val="accent1"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1" name="空心弧 10">
            <a:extLst>
              <a:ext uri="{FF2B5EF4-FFF2-40B4-BE49-F238E27FC236}">
                <a16:creationId xmlns:a16="http://schemas.microsoft.com/office/drawing/2014/main" id="{D32D556C-D4C0-1945-9AAC-B3934C1A7302}"/>
              </a:ext>
            </a:extLst>
          </p:cNvPr>
          <p:cNvSpPr/>
          <p:nvPr userDrawn="1"/>
        </p:nvSpPr>
        <p:spPr>
          <a:xfrm rot="20583593">
            <a:off x="10925629" y="58710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空心弧 11">
            <a:extLst>
              <a:ext uri="{FF2B5EF4-FFF2-40B4-BE49-F238E27FC236}">
                <a16:creationId xmlns:a16="http://schemas.microsoft.com/office/drawing/2014/main" id="{9D3B0B3C-D8E2-8E6E-D0AB-862B26C764E2}"/>
              </a:ext>
            </a:extLst>
          </p:cNvPr>
          <p:cNvSpPr/>
          <p:nvPr userDrawn="1"/>
        </p:nvSpPr>
        <p:spPr>
          <a:xfrm rot="1016407" flipH="1">
            <a:off x="-707570" y="5871029"/>
            <a:ext cx="1973942" cy="1973942"/>
          </a:xfrm>
          <a:prstGeom prst="blockArc">
            <a:avLst>
              <a:gd name="adj1" fmla="val 10256306"/>
              <a:gd name="adj2" fmla="val 28202"/>
              <a:gd name="adj3" fmla="val 21609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BBE0F3-5CFB-1F1C-A33D-EBA6403FFD72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8E6D9C-61D5-E594-6232-3B961D650923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148158-24AB-384C-E88D-94C03A02D1C3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139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空心弧 8">
            <a:extLst>
              <a:ext uri="{FF2B5EF4-FFF2-40B4-BE49-F238E27FC236}">
                <a16:creationId xmlns:a16="http://schemas.microsoft.com/office/drawing/2014/main" id="{A1F487EF-DBA3-A2A5-8064-E84A3BB1CDCB}"/>
              </a:ext>
            </a:extLst>
          </p:cNvPr>
          <p:cNvSpPr/>
          <p:nvPr userDrawn="1"/>
        </p:nvSpPr>
        <p:spPr>
          <a:xfrm rot="17722357">
            <a:off x="591017" y="334920"/>
            <a:ext cx="961726" cy="961726"/>
          </a:xfrm>
          <a:prstGeom prst="blockArc">
            <a:avLst>
              <a:gd name="adj1" fmla="val 7945705"/>
              <a:gd name="adj2" fmla="val 3482675"/>
              <a:gd name="adj3" fmla="val 20698"/>
            </a:avLst>
          </a:prstGeom>
          <a:gradFill flip="none" rotWithShape="1">
            <a:gsLst>
              <a:gs pos="92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BC1A5-F982-D848-3971-F00842333F09}"/>
              </a:ext>
            </a:extLst>
          </p:cNvPr>
          <p:cNvSpPr/>
          <p:nvPr userDrawn="1"/>
        </p:nvSpPr>
        <p:spPr>
          <a:xfrm>
            <a:off x="0" y="6781800"/>
            <a:ext cx="12204700" cy="76200"/>
          </a:xfrm>
          <a:prstGeom prst="rect">
            <a:avLst/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8718621-212A-850E-8A5C-E28EAEF4F94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98072" y="602771"/>
            <a:ext cx="5524500" cy="54667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2pPr>
            <a:lvl3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3pPr>
            <a:lvl4pPr marL="0" algn="l" defTabSz="914400" rtl="0" eaLnBrk="1" latinLnBrk="0" hangingPunct="1">
              <a:defRPr lang="zh-CN" altLang="en-US" sz="3200" kern="120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4pPr>
            <a:lvl5pPr marL="0" algn="l" defTabSz="914400" rtl="0" eaLnBrk="1" latinLnBrk="0" hangingPunct="1">
              <a:defRPr lang="zh-CN" altLang="en-US" sz="3200" kern="12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5pPr>
          </a:lstStyle>
          <a:p>
            <a:r>
              <a:rPr lang="zh-CN" altLang="en-US" sz="32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输入标题</a:t>
            </a:r>
          </a:p>
        </p:txBody>
      </p:sp>
    </p:spTree>
    <p:extLst>
      <p:ext uri="{BB962C8B-B14F-4D97-AF65-F5344CB8AC3E}">
        <p14:creationId xmlns:p14="http://schemas.microsoft.com/office/powerpoint/2010/main" val="3252707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: 空心 9">
            <a:extLst>
              <a:ext uri="{FF2B5EF4-FFF2-40B4-BE49-F238E27FC236}">
                <a16:creationId xmlns:a16="http://schemas.microsoft.com/office/drawing/2014/main" id="{2A5D452C-908B-83D9-6D4A-120C0FE89F59}"/>
              </a:ext>
            </a:extLst>
          </p:cNvPr>
          <p:cNvSpPr/>
          <p:nvPr userDrawn="1"/>
        </p:nvSpPr>
        <p:spPr>
          <a:xfrm>
            <a:off x="3893457" y="1226457"/>
            <a:ext cx="4405086" cy="4405086"/>
          </a:xfrm>
          <a:prstGeom prst="donut">
            <a:avLst>
              <a:gd name="adj" fmla="val 9181"/>
            </a:avLst>
          </a:prstGeom>
          <a:gradFill>
            <a:gsLst>
              <a:gs pos="74000">
                <a:schemeClr val="accent1">
                  <a:alpha val="1000"/>
                </a:schemeClr>
              </a:gs>
              <a:gs pos="26000">
                <a:schemeClr val="accent1">
                  <a:alpha val="1000"/>
                </a:schemeClr>
              </a:gs>
              <a:gs pos="50000">
                <a:schemeClr val="accent1">
                  <a:alpha val="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圆: 空心 10">
            <a:extLst>
              <a:ext uri="{FF2B5EF4-FFF2-40B4-BE49-F238E27FC236}">
                <a16:creationId xmlns:a16="http://schemas.microsoft.com/office/drawing/2014/main" id="{EB0EE5E7-7F1C-E9E6-6CA2-1070FC834E95}"/>
              </a:ext>
            </a:extLst>
          </p:cNvPr>
          <p:cNvSpPr/>
          <p:nvPr userDrawn="1"/>
        </p:nvSpPr>
        <p:spPr>
          <a:xfrm>
            <a:off x="-573315" y="-3240315"/>
            <a:ext cx="13338630" cy="13338630"/>
          </a:xfrm>
          <a:prstGeom prst="donut">
            <a:avLst>
              <a:gd name="adj" fmla="val 6333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C96F335B-8373-565A-DCA3-24287C38EDD7}"/>
              </a:ext>
            </a:extLst>
          </p:cNvPr>
          <p:cNvSpPr/>
          <p:nvPr userDrawn="1"/>
        </p:nvSpPr>
        <p:spPr>
          <a:xfrm>
            <a:off x="1466850" y="-1200150"/>
            <a:ext cx="9258300" cy="9258300"/>
          </a:xfrm>
          <a:prstGeom prst="donut">
            <a:avLst>
              <a:gd name="adj" fmla="val 3392"/>
            </a:avLst>
          </a:prstGeom>
          <a:gradFill>
            <a:gsLst>
              <a:gs pos="74000">
                <a:schemeClr val="accent1">
                  <a:alpha val="0"/>
                </a:schemeClr>
              </a:gs>
              <a:gs pos="2600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B324967-FD0F-BD84-55B4-C268E191C0E0}"/>
              </a:ext>
            </a:extLst>
          </p:cNvPr>
          <p:cNvSpPr/>
          <p:nvPr userDrawn="1"/>
        </p:nvSpPr>
        <p:spPr>
          <a:xfrm>
            <a:off x="12192000" y="-478972"/>
            <a:ext cx="1487715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ED5C273-1CD4-1DD4-4E0A-CEE62C908F7F}"/>
              </a:ext>
            </a:extLst>
          </p:cNvPr>
          <p:cNvSpPr/>
          <p:nvPr userDrawn="1"/>
        </p:nvSpPr>
        <p:spPr>
          <a:xfrm flipH="1">
            <a:off x="-2465964" y="-478972"/>
            <a:ext cx="2465963" cy="8215085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B7991DA-8FA9-D9C8-5171-E440B43C6DB5}"/>
              </a:ext>
            </a:extLst>
          </p:cNvPr>
          <p:cNvSpPr/>
          <p:nvPr userDrawn="1"/>
        </p:nvSpPr>
        <p:spPr>
          <a:xfrm flipH="1" flipV="1">
            <a:off x="-798288" y="6872512"/>
            <a:ext cx="13759544" cy="1589313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59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2485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D93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59154A33-747C-4A5D-8228-1FBB8C6CB121}"/>
              </a:ext>
            </a:extLst>
          </p:cNvPr>
          <p:cNvSpPr txBox="1">
            <a:spLocks/>
          </p:cNvSpPr>
          <p:nvPr userDrawn="1"/>
        </p:nvSpPr>
        <p:spPr>
          <a:xfrm>
            <a:off x="440603" y="182445"/>
            <a:ext cx="1657138" cy="28725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1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Segoe UI Light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/>
              <a:t>OfficePLUS.cn</a:t>
            </a:r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3C0246-67FF-40D3-8BFD-6742D83FD9A2}"/>
              </a:ext>
            </a:extLst>
          </p:cNvPr>
          <p:cNvSpPr txBox="1">
            <a:spLocks/>
          </p:cNvSpPr>
          <p:nvPr userDrawn="1"/>
        </p:nvSpPr>
        <p:spPr>
          <a:xfrm>
            <a:off x="4153012" y="759876"/>
            <a:ext cx="7074345" cy="5399189"/>
          </a:xfrm>
          <a:prstGeom prst="rect">
            <a:avLst/>
          </a:prstGeom>
        </p:spPr>
        <p:txBody>
          <a:bodyPr/>
          <a:lstStyle>
            <a:lvl1pPr indent="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kumimoji="1" sz="1200" b="0" i="0" baseline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lang="zh-CN" altLang="en-US"/>
              <a:t>中文 思源黑体 </a:t>
            </a:r>
            <a:r>
              <a:rPr lang="fr-FR" altLang="zh-CN"/>
              <a:t>CN Normal</a:t>
            </a:r>
            <a:r>
              <a:rPr lang="zh-CN" altLang="en-US"/>
              <a:t>（标题）、思源黑体 </a:t>
            </a:r>
            <a:r>
              <a:rPr lang="en-US" altLang="zh-CN"/>
              <a:t>CN ExtraLight </a:t>
            </a:r>
            <a:r>
              <a:rPr lang="zh-CN" altLang="en-US"/>
              <a:t>（正文）</a:t>
            </a:r>
            <a:endParaRPr lang="en-US" altLang="zh-CN"/>
          </a:p>
          <a:p>
            <a:pPr lvl="0"/>
            <a:r>
              <a:rPr lang="zh-CN" altLang="en-US"/>
              <a:t>英文 思源黑体 </a:t>
            </a:r>
            <a:r>
              <a:rPr lang="fr-FR" altLang="zh-CN"/>
              <a:t>CN Normal</a:t>
            </a:r>
            <a:r>
              <a:rPr lang="zh-CN" altLang="en-US"/>
              <a:t>（标题）</a:t>
            </a:r>
            <a:r>
              <a:rPr lang="zh-CN" altLang="fr-FR"/>
              <a:t>、</a:t>
            </a:r>
            <a:r>
              <a:rPr lang="zh-CN" altLang="en-US"/>
              <a:t>思源黑体 </a:t>
            </a:r>
            <a:r>
              <a:rPr lang="fr-FR" altLang="zh-CN"/>
              <a:t>CN ExtraLight </a:t>
            </a:r>
            <a:r>
              <a:rPr lang="zh-CN" altLang="en-US"/>
              <a:t>（正文）</a:t>
            </a:r>
            <a:endParaRPr lang="en-US" altLang="zh-CN"/>
          </a:p>
          <a:p>
            <a:pPr lvl="0"/>
            <a:endParaRPr lang="zh-CN" altLang="en-US"/>
          </a:p>
          <a:p>
            <a:pPr lvl="0"/>
            <a:r>
              <a:rPr lang="zh-CN" altLang="en-US"/>
              <a:t>标题 </a:t>
            </a:r>
            <a:r>
              <a:rPr lang="en-US" altLang="zh-CN"/>
              <a:t>1.0</a:t>
            </a:r>
          </a:p>
          <a:p>
            <a:pPr lvl="0"/>
            <a:r>
              <a:rPr lang="zh-CN" altLang="en-US"/>
              <a:t>正文 </a:t>
            </a:r>
            <a:r>
              <a:rPr lang="en-US" altLang="zh-CN"/>
              <a:t>1.3</a:t>
            </a:r>
          </a:p>
          <a:p>
            <a:pPr lvl="0"/>
            <a:r>
              <a:rPr lang="en-US" altLang="zh-CN"/>
              <a:t>Unsplash</a:t>
            </a:r>
            <a:r>
              <a:rPr lang="zh-CN" altLang="en-US"/>
              <a:t>、</a:t>
            </a:r>
            <a:r>
              <a:rPr lang="en-US" altLang="zh-CN"/>
              <a:t>Pexels</a:t>
            </a:r>
          </a:p>
          <a:p>
            <a:pPr lvl="0">
              <a:spcBef>
                <a:spcPts val="0"/>
              </a:spcBef>
            </a:pPr>
            <a:endParaRPr lang="en-US" altLang="zh-CN"/>
          </a:p>
          <a:p>
            <a:pPr lvl="0">
              <a:spcBef>
                <a:spcPts val="0"/>
              </a:spcBef>
            </a:pPr>
            <a:endParaRPr lang="en-US" altLang="zh-CN"/>
          </a:p>
          <a:p>
            <a:pPr lvl="0">
              <a:spcBef>
                <a:spcPts val="0"/>
              </a:spcBef>
            </a:pPr>
            <a:r>
              <a:rPr lang="zh-CN" altLang="en-US"/>
              <a:t>本网站所提供的任何信息内容（包括但不限于 </a:t>
            </a:r>
            <a:r>
              <a:rPr lang="en-US" altLang="zh-CN"/>
              <a:t>PPT </a:t>
            </a:r>
            <a:r>
              <a:rPr lang="zh-CN" altLang="en-US"/>
              <a:t>模板、</a:t>
            </a:r>
            <a:r>
              <a:rPr lang="en-US" altLang="zh-CN"/>
              <a:t>Word </a:t>
            </a:r>
            <a:r>
              <a:rPr lang="zh-CN" altLang="en-US"/>
              <a:t>文档、</a:t>
            </a:r>
            <a:r>
              <a:rPr lang="en-US" altLang="zh-CN"/>
              <a:t>Excel </a:t>
            </a:r>
            <a:r>
              <a:rPr lang="zh-CN" altLang="en-US"/>
              <a:t>图表、图片素材等）均受</a:t>
            </a:r>
            <a:r>
              <a:rPr lang="en-US" altLang="zh-CN"/>
              <a:t>《</a:t>
            </a:r>
            <a:r>
              <a:rPr lang="zh-CN" altLang="en-US"/>
              <a:t>中华人民共和国著作权法</a:t>
            </a:r>
            <a:r>
              <a:rPr lang="en-US" altLang="zh-CN"/>
              <a:t>》</a:t>
            </a:r>
            <a:r>
              <a:rPr lang="zh-CN" altLang="en-US"/>
              <a:t>、</a:t>
            </a:r>
            <a:r>
              <a:rPr lang="en-US" altLang="zh-CN"/>
              <a:t>《</a:t>
            </a:r>
            <a:r>
              <a:rPr lang="zh-CN" altLang="en-US"/>
              <a:t>信息网络传播权保护条例</a:t>
            </a:r>
            <a:r>
              <a:rPr lang="en-US" altLang="zh-CN"/>
              <a:t>》</a:t>
            </a:r>
            <a:r>
              <a:rPr lang="zh-CN" altLang="en-US"/>
              <a:t>及其他适用的法律法规的保护，未经权利人书面明确授权，信息内容的任何部分</a:t>
            </a:r>
            <a:r>
              <a:rPr lang="en-US" altLang="zh-CN"/>
              <a:t>(</a:t>
            </a:r>
            <a:r>
              <a:rPr lang="zh-CN" altLang="en-US"/>
              <a:t>包括图片或图表</a:t>
            </a:r>
            <a:r>
              <a:rPr lang="en-US" altLang="zh-CN"/>
              <a:t>)</a:t>
            </a:r>
            <a:r>
              <a:rPr lang="zh-CN" altLang="en-US"/>
              <a:t>不得被全部或部分的复制、传播、销售，否则将承担法律责任。</a:t>
            </a:r>
          </a:p>
          <a:p>
            <a:pPr lvl="0"/>
            <a:endParaRPr lang="zh-CN" altLang="en-US"/>
          </a:p>
          <a:p>
            <a:pPr lvl="0"/>
            <a:r>
              <a:rPr lang="zh-CN" altLang="en-US"/>
              <a:t>書翰</a:t>
            </a:r>
          </a:p>
          <a:p>
            <a:pPr lvl="0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7799BC-CCC7-465F-A088-DB9D06D53CF9}"/>
              </a:ext>
            </a:extLst>
          </p:cNvPr>
          <p:cNvSpPr txBox="1">
            <a:spLocks/>
          </p:cNvSpPr>
          <p:nvPr userDrawn="1"/>
        </p:nvSpPr>
        <p:spPr>
          <a:xfrm>
            <a:off x="440603" y="759876"/>
            <a:ext cx="1657138" cy="4402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867" b="0" i="0" kern="12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/>
              <a:t>标注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8A8E1F-3B42-4289-98BF-9C3BFB395D24}"/>
              </a:ext>
            </a:extLst>
          </p:cNvPr>
          <p:cNvSpPr txBox="1">
            <a:spLocks/>
          </p:cNvSpPr>
          <p:nvPr userDrawn="1"/>
        </p:nvSpPr>
        <p:spPr>
          <a:xfrm>
            <a:off x="2378000" y="759876"/>
            <a:ext cx="1494754" cy="53991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kumimoji="1" lang="zh-CN" altLang="en-US" sz="1200" b="0" i="0" kern="1200" baseline="0" dirty="0">
                <a:solidFill>
                  <a:schemeClr val="bg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Microsoft YaHei Light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字体使用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行距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素材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声明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/>
              <a:t>作者</a:t>
            </a:r>
          </a:p>
        </p:txBody>
      </p:sp>
    </p:spTree>
    <p:extLst>
      <p:ext uri="{BB962C8B-B14F-4D97-AF65-F5344CB8AC3E}">
        <p14:creationId xmlns:p14="http://schemas.microsoft.com/office/powerpoint/2010/main" val="286544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E400CBE-FA0E-59A4-34C8-BA421B94FE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39749-17A3-4DFB-BAD0-0C327BCDC158}" type="datetimeFigureOut">
              <a:rPr lang="zh-CN" altLang="en-US" smtClean="0"/>
              <a:t>2026/1/11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E22C5A-162F-A151-1AE2-3ACDD972A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9F663D-3DE1-1194-93F7-3EFE84854E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sp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B631A-66DE-47C8-8670-89487704A5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835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596571" y="2644170"/>
            <a:ext cx="89988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Potential-Radar: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开源项目潜力智能评估系统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472174" y="6206068"/>
            <a:ext cx="35052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组长：陈宁致   组员：区慧雅</a:t>
            </a:r>
          </a:p>
        </p:txBody>
      </p:sp>
      <p:grpSp>
        <p:nvGrpSpPr>
          <p:cNvPr id="397" name="组合 396"/>
          <p:cNvGrpSpPr>
            <a:grpSpLocks noChangeAspect="1"/>
          </p:cNvGrpSpPr>
          <p:nvPr/>
        </p:nvGrpSpPr>
        <p:grpSpPr bwMode="auto">
          <a:xfrm rot="2267914">
            <a:off x="8651963" y="2480636"/>
            <a:ext cx="1600800" cy="1896728"/>
            <a:chOff x="664" y="451"/>
            <a:chExt cx="2299" cy="2724"/>
          </a:xfrm>
          <a:gradFill>
            <a:gsLst>
              <a:gs pos="100000">
                <a:schemeClr val="accent1">
                  <a:alpha val="0"/>
                </a:schemeClr>
              </a:gs>
              <a:gs pos="0">
                <a:schemeClr val="accent1">
                  <a:alpha val="0"/>
                </a:schemeClr>
              </a:gs>
              <a:gs pos="50000">
                <a:schemeClr val="accent1">
                  <a:alpha val="20000"/>
                </a:schemeClr>
              </a:gs>
            </a:gsLst>
            <a:lin ang="5400000" scaled="1"/>
          </a:gradFill>
        </p:grpSpPr>
        <p:sp>
          <p:nvSpPr>
            <p:cNvPr id="398" name="任意多边形: 形状 397"/>
            <p:cNvSpPr/>
            <p:nvPr/>
          </p:nvSpPr>
          <p:spPr bwMode="auto">
            <a:xfrm>
              <a:off x="679" y="2709"/>
              <a:ext cx="125" cy="115"/>
            </a:xfrm>
            <a:custGeom>
              <a:avLst/>
              <a:gdLst>
                <a:gd name="T0" fmla="*/ 151 w 342"/>
                <a:gd name="T1" fmla="*/ 6 h 315"/>
                <a:gd name="T2" fmla="*/ 46 w 342"/>
                <a:gd name="T3" fmla="*/ 68 h 315"/>
                <a:gd name="T4" fmla="*/ 74 w 342"/>
                <a:gd name="T5" fmla="*/ 279 h 315"/>
                <a:gd name="T6" fmla="*/ 170 w 342"/>
                <a:gd name="T7" fmla="*/ 315 h 315"/>
                <a:gd name="T8" fmla="*/ 185 w 342"/>
                <a:gd name="T9" fmla="*/ 314 h 315"/>
                <a:gd name="T10" fmla="*/ 288 w 342"/>
                <a:gd name="T11" fmla="*/ 258 h 315"/>
                <a:gd name="T12" fmla="*/ 267 w 342"/>
                <a:gd name="T13" fmla="*/ 39 h 315"/>
                <a:gd name="T14" fmla="*/ 151 w 342"/>
                <a:gd name="T15" fmla="*/ 6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2" h="315">
                  <a:moveTo>
                    <a:pt x="151" y="6"/>
                  </a:moveTo>
                  <a:cubicBezTo>
                    <a:pt x="109" y="11"/>
                    <a:pt x="71" y="34"/>
                    <a:pt x="46" y="68"/>
                  </a:cubicBezTo>
                  <a:cubicBezTo>
                    <a:pt x="0" y="134"/>
                    <a:pt x="11" y="227"/>
                    <a:pt x="74" y="279"/>
                  </a:cubicBezTo>
                  <a:cubicBezTo>
                    <a:pt x="101" y="303"/>
                    <a:pt x="135" y="315"/>
                    <a:pt x="170" y="315"/>
                  </a:cubicBezTo>
                  <a:cubicBezTo>
                    <a:pt x="175" y="315"/>
                    <a:pt x="180" y="315"/>
                    <a:pt x="185" y="314"/>
                  </a:cubicBezTo>
                  <a:cubicBezTo>
                    <a:pt x="226" y="310"/>
                    <a:pt x="262" y="290"/>
                    <a:pt x="288" y="258"/>
                  </a:cubicBezTo>
                  <a:cubicBezTo>
                    <a:pt x="342" y="192"/>
                    <a:pt x="332" y="93"/>
                    <a:pt x="267" y="39"/>
                  </a:cubicBezTo>
                  <a:cubicBezTo>
                    <a:pt x="235" y="12"/>
                    <a:pt x="193" y="0"/>
                    <a:pt x="15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399" name="任意多边形: 形状 398"/>
            <p:cNvSpPr/>
            <p:nvPr/>
          </p:nvSpPr>
          <p:spPr bwMode="auto">
            <a:xfrm>
              <a:off x="840" y="2840"/>
              <a:ext cx="124" cy="113"/>
            </a:xfrm>
            <a:custGeom>
              <a:avLst/>
              <a:gdLst>
                <a:gd name="T0" fmla="*/ 244 w 339"/>
                <a:gd name="T1" fmla="*/ 26 h 309"/>
                <a:gd name="T2" fmla="*/ 127 w 339"/>
                <a:gd name="T3" fmla="*/ 12 h 309"/>
                <a:gd name="T4" fmla="*/ 36 w 339"/>
                <a:gd name="T5" fmla="*/ 89 h 309"/>
                <a:gd name="T6" fmla="*/ 94 w 339"/>
                <a:gd name="T7" fmla="*/ 288 h 309"/>
                <a:gd name="T8" fmla="*/ 169 w 339"/>
                <a:gd name="T9" fmla="*/ 309 h 309"/>
                <a:gd name="T10" fmla="*/ 206 w 339"/>
                <a:gd name="T11" fmla="*/ 304 h 309"/>
                <a:gd name="T12" fmla="*/ 297 w 339"/>
                <a:gd name="T13" fmla="*/ 234 h 309"/>
                <a:gd name="T14" fmla="*/ 244 w 339"/>
                <a:gd name="T15" fmla="*/ 26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9" h="309">
                  <a:moveTo>
                    <a:pt x="244" y="26"/>
                  </a:moveTo>
                  <a:cubicBezTo>
                    <a:pt x="209" y="5"/>
                    <a:pt x="167" y="0"/>
                    <a:pt x="127" y="12"/>
                  </a:cubicBezTo>
                  <a:cubicBezTo>
                    <a:pt x="87" y="24"/>
                    <a:pt x="54" y="52"/>
                    <a:pt x="36" y="89"/>
                  </a:cubicBezTo>
                  <a:cubicBezTo>
                    <a:pt x="0" y="160"/>
                    <a:pt x="26" y="248"/>
                    <a:pt x="94" y="288"/>
                  </a:cubicBezTo>
                  <a:cubicBezTo>
                    <a:pt x="117" y="302"/>
                    <a:pt x="142" y="309"/>
                    <a:pt x="169" y="309"/>
                  </a:cubicBezTo>
                  <a:cubicBezTo>
                    <a:pt x="181" y="309"/>
                    <a:pt x="194" y="307"/>
                    <a:pt x="206" y="304"/>
                  </a:cubicBezTo>
                  <a:cubicBezTo>
                    <a:pt x="245" y="294"/>
                    <a:pt x="277" y="269"/>
                    <a:pt x="297" y="234"/>
                  </a:cubicBezTo>
                  <a:cubicBezTo>
                    <a:pt x="339" y="161"/>
                    <a:pt x="315" y="68"/>
                    <a:pt x="244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0" name="任意多边形: 形状 399"/>
            <p:cNvSpPr/>
            <p:nvPr/>
          </p:nvSpPr>
          <p:spPr bwMode="auto">
            <a:xfrm>
              <a:off x="1015" y="2943"/>
              <a:ext cx="120" cy="110"/>
            </a:xfrm>
            <a:custGeom>
              <a:avLst/>
              <a:gdLst>
                <a:gd name="T0" fmla="*/ 215 w 327"/>
                <a:gd name="T1" fmla="*/ 14 h 300"/>
                <a:gd name="T2" fmla="*/ 101 w 327"/>
                <a:gd name="T3" fmla="*/ 18 h 300"/>
                <a:gd name="T4" fmla="*/ 24 w 327"/>
                <a:gd name="T5" fmla="*/ 107 h 300"/>
                <a:gd name="T6" fmla="*/ 110 w 327"/>
                <a:gd name="T7" fmla="*/ 290 h 300"/>
                <a:gd name="T8" fmla="*/ 163 w 327"/>
                <a:gd name="T9" fmla="*/ 300 h 300"/>
                <a:gd name="T10" fmla="*/ 220 w 327"/>
                <a:gd name="T11" fmla="*/ 288 h 300"/>
                <a:gd name="T12" fmla="*/ 298 w 327"/>
                <a:gd name="T13" fmla="*/ 206 h 300"/>
                <a:gd name="T14" fmla="*/ 215 w 327"/>
                <a:gd name="T15" fmla="*/ 14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7" h="300">
                  <a:moveTo>
                    <a:pt x="215" y="14"/>
                  </a:moveTo>
                  <a:cubicBezTo>
                    <a:pt x="178" y="0"/>
                    <a:pt x="138" y="1"/>
                    <a:pt x="101" y="18"/>
                  </a:cubicBezTo>
                  <a:cubicBezTo>
                    <a:pt x="64" y="36"/>
                    <a:pt x="36" y="68"/>
                    <a:pt x="24" y="107"/>
                  </a:cubicBezTo>
                  <a:cubicBezTo>
                    <a:pt x="0" y="181"/>
                    <a:pt x="38" y="261"/>
                    <a:pt x="110" y="290"/>
                  </a:cubicBezTo>
                  <a:cubicBezTo>
                    <a:pt x="127" y="297"/>
                    <a:pt x="145" y="300"/>
                    <a:pt x="163" y="300"/>
                  </a:cubicBezTo>
                  <a:cubicBezTo>
                    <a:pt x="182" y="300"/>
                    <a:pt x="202" y="296"/>
                    <a:pt x="220" y="288"/>
                  </a:cubicBezTo>
                  <a:cubicBezTo>
                    <a:pt x="256" y="272"/>
                    <a:pt x="284" y="243"/>
                    <a:pt x="298" y="206"/>
                  </a:cubicBezTo>
                  <a:cubicBezTo>
                    <a:pt x="327" y="130"/>
                    <a:pt x="290" y="44"/>
                    <a:pt x="215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1" name="任意多边形: 形状 400"/>
            <p:cNvSpPr/>
            <p:nvPr/>
          </p:nvSpPr>
          <p:spPr bwMode="auto">
            <a:xfrm>
              <a:off x="1202" y="3016"/>
              <a:ext cx="112" cy="107"/>
            </a:xfrm>
            <a:custGeom>
              <a:avLst/>
              <a:gdLst>
                <a:gd name="T0" fmla="*/ 183 w 308"/>
                <a:gd name="T1" fmla="*/ 9 h 294"/>
                <a:gd name="T2" fmla="*/ 74 w 308"/>
                <a:gd name="T3" fmla="*/ 30 h 294"/>
                <a:gd name="T4" fmla="*/ 12 w 308"/>
                <a:gd name="T5" fmla="*/ 127 h 294"/>
                <a:gd name="T6" fmla="*/ 122 w 308"/>
                <a:gd name="T7" fmla="*/ 291 h 294"/>
                <a:gd name="T8" fmla="*/ 153 w 308"/>
                <a:gd name="T9" fmla="*/ 294 h 294"/>
                <a:gd name="T10" fmla="*/ 228 w 308"/>
                <a:gd name="T11" fmla="*/ 272 h 294"/>
                <a:gd name="T12" fmla="*/ 291 w 308"/>
                <a:gd name="T13" fmla="*/ 181 h 294"/>
                <a:gd name="T14" fmla="*/ 183 w 308"/>
                <a:gd name="T15" fmla="*/ 9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8" h="294">
                  <a:moveTo>
                    <a:pt x="183" y="9"/>
                  </a:moveTo>
                  <a:cubicBezTo>
                    <a:pt x="146" y="0"/>
                    <a:pt x="107" y="8"/>
                    <a:pt x="74" y="30"/>
                  </a:cubicBezTo>
                  <a:cubicBezTo>
                    <a:pt x="41" y="52"/>
                    <a:pt x="18" y="88"/>
                    <a:pt x="12" y="127"/>
                  </a:cubicBezTo>
                  <a:cubicBezTo>
                    <a:pt x="0" y="202"/>
                    <a:pt x="49" y="274"/>
                    <a:pt x="122" y="291"/>
                  </a:cubicBezTo>
                  <a:cubicBezTo>
                    <a:pt x="132" y="293"/>
                    <a:pt x="142" y="294"/>
                    <a:pt x="153" y="294"/>
                  </a:cubicBezTo>
                  <a:cubicBezTo>
                    <a:pt x="179" y="294"/>
                    <a:pt x="205" y="286"/>
                    <a:pt x="228" y="272"/>
                  </a:cubicBezTo>
                  <a:cubicBezTo>
                    <a:pt x="260" y="251"/>
                    <a:pt x="282" y="219"/>
                    <a:pt x="291" y="181"/>
                  </a:cubicBezTo>
                  <a:cubicBezTo>
                    <a:pt x="308" y="103"/>
                    <a:pt x="259" y="26"/>
                    <a:pt x="18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2" name="任意多边形: 形状 401"/>
            <p:cNvSpPr/>
            <p:nvPr/>
          </p:nvSpPr>
          <p:spPr bwMode="auto">
            <a:xfrm>
              <a:off x="1396" y="3060"/>
              <a:ext cx="103" cy="104"/>
            </a:xfrm>
            <a:custGeom>
              <a:avLst/>
              <a:gdLst>
                <a:gd name="T0" fmla="*/ 148 w 282"/>
                <a:gd name="T1" fmla="*/ 2 h 283"/>
                <a:gd name="T2" fmla="*/ 46 w 282"/>
                <a:gd name="T3" fmla="*/ 39 h 283"/>
                <a:gd name="T4" fmla="*/ 1 w 282"/>
                <a:gd name="T5" fmla="*/ 142 h 283"/>
                <a:gd name="T6" fmla="*/ 130 w 282"/>
                <a:gd name="T7" fmla="*/ 283 h 283"/>
                <a:gd name="T8" fmla="*/ 139 w 282"/>
                <a:gd name="T9" fmla="*/ 283 h 283"/>
                <a:gd name="T10" fmla="*/ 229 w 282"/>
                <a:gd name="T11" fmla="*/ 250 h 283"/>
                <a:gd name="T12" fmla="*/ 277 w 282"/>
                <a:gd name="T13" fmla="*/ 152 h 283"/>
                <a:gd name="T14" fmla="*/ 148 w 282"/>
                <a:gd name="T15" fmla="*/ 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83">
                  <a:moveTo>
                    <a:pt x="148" y="2"/>
                  </a:moveTo>
                  <a:cubicBezTo>
                    <a:pt x="111" y="0"/>
                    <a:pt x="75" y="13"/>
                    <a:pt x="46" y="39"/>
                  </a:cubicBezTo>
                  <a:cubicBezTo>
                    <a:pt x="18" y="66"/>
                    <a:pt x="1" y="103"/>
                    <a:pt x="1" y="142"/>
                  </a:cubicBezTo>
                  <a:cubicBezTo>
                    <a:pt x="0" y="216"/>
                    <a:pt x="57" y="278"/>
                    <a:pt x="130" y="283"/>
                  </a:cubicBezTo>
                  <a:cubicBezTo>
                    <a:pt x="133" y="283"/>
                    <a:pt x="136" y="283"/>
                    <a:pt x="139" y="283"/>
                  </a:cubicBezTo>
                  <a:cubicBezTo>
                    <a:pt x="172" y="283"/>
                    <a:pt x="204" y="272"/>
                    <a:pt x="229" y="250"/>
                  </a:cubicBezTo>
                  <a:cubicBezTo>
                    <a:pt x="257" y="225"/>
                    <a:pt x="274" y="190"/>
                    <a:pt x="277" y="152"/>
                  </a:cubicBezTo>
                  <a:cubicBezTo>
                    <a:pt x="282" y="75"/>
                    <a:pt x="224" y="7"/>
                    <a:pt x="14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3" name="任意多边形: 形状 402"/>
            <p:cNvSpPr/>
            <p:nvPr/>
          </p:nvSpPr>
          <p:spPr bwMode="auto">
            <a:xfrm>
              <a:off x="1589" y="3074"/>
              <a:ext cx="102" cy="101"/>
            </a:xfrm>
            <a:custGeom>
              <a:avLst/>
              <a:gdLst>
                <a:gd name="T0" fmla="*/ 128 w 279"/>
                <a:gd name="T1" fmla="*/ 3 h 276"/>
                <a:gd name="T2" fmla="*/ 35 w 279"/>
                <a:gd name="T3" fmla="*/ 53 h 276"/>
                <a:gd name="T4" fmla="*/ 6 w 279"/>
                <a:gd name="T5" fmla="*/ 159 h 276"/>
                <a:gd name="T6" fmla="*/ 139 w 279"/>
                <a:gd name="T7" fmla="*/ 276 h 276"/>
                <a:gd name="T8" fmla="*/ 150 w 279"/>
                <a:gd name="T9" fmla="*/ 275 h 276"/>
                <a:gd name="T10" fmla="*/ 273 w 279"/>
                <a:gd name="T11" fmla="*/ 128 h 276"/>
                <a:gd name="T12" fmla="*/ 225 w 279"/>
                <a:gd name="T13" fmla="*/ 34 h 276"/>
                <a:gd name="T14" fmla="*/ 128 w 279"/>
                <a:gd name="T15" fmla="*/ 3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276">
                  <a:moveTo>
                    <a:pt x="128" y="3"/>
                  </a:moveTo>
                  <a:cubicBezTo>
                    <a:pt x="91" y="6"/>
                    <a:pt x="58" y="24"/>
                    <a:pt x="35" y="53"/>
                  </a:cubicBezTo>
                  <a:cubicBezTo>
                    <a:pt x="11" y="83"/>
                    <a:pt x="0" y="121"/>
                    <a:pt x="6" y="159"/>
                  </a:cubicBezTo>
                  <a:cubicBezTo>
                    <a:pt x="15" y="225"/>
                    <a:pt x="74" y="276"/>
                    <a:pt x="139" y="276"/>
                  </a:cubicBezTo>
                  <a:cubicBezTo>
                    <a:pt x="143" y="276"/>
                    <a:pt x="147" y="276"/>
                    <a:pt x="150" y="275"/>
                  </a:cubicBezTo>
                  <a:cubicBezTo>
                    <a:pt x="224" y="269"/>
                    <a:pt x="279" y="203"/>
                    <a:pt x="273" y="128"/>
                  </a:cubicBezTo>
                  <a:cubicBezTo>
                    <a:pt x="270" y="91"/>
                    <a:pt x="253" y="58"/>
                    <a:pt x="225" y="34"/>
                  </a:cubicBezTo>
                  <a:cubicBezTo>
                    <a:pt x="197" y="11"/>
                    <a:pt x="163" y="0"/>
                    <a:pt x="12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4" name="任意多边形: 形状 403"/>
            <p:cNvSpPr/>
            <p:nvPr/>
          </p:nvSpPr>
          <p:spPr bwMode="auto">
            <a:xfrm>
              <a:off x="1782" y="3059"/>
              <a:ext cx="103" cy="99"/>
            </a:xfrm>
            <a:custGeom>
              <a:avLst/>
              <a:gdLst>
                <a:gd name="T0" fmla="*/ 203 w 280"/>
                <a:gd name="T1" fmla="*/ 24 h 271"/>
                <a:gd name="T2" fmla="*/ 105 w 280"/>
                <a:gd name="T3" fmla="*/ 8 h 271"/>
                <a:gd name="T4" fmla="*/ 23 w 280"/>
                <a:gd name="T5" fmla="*/ 71 h 271"/>
                <a:gd name="T6" fmla="*/ 10 w 280"/>
                <a:gd name="T7" fmla="*/ 176 h 271"/>
                <a:gd name="T8" fmla="*/ 137 w 280"/>
                <a:gd name="T9" fmla="*/ 271 h 271"/>
                <a:gd name="T10" fmla="*/ 166 w 280"/>
                <a:gd name="T11" fmla="*/ 267 h 271"/>
                <a:gd name="T12" fmla="*/ 263 w 280"/>
                <a:gd name="T13" fmla="*/ 107 h 271"/>
                <a:gd name="T14" fmla="*/ 203 w 280"/>
                <a:gd name="T15" fmla="*/ 24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71">
                  <a:moveTo>
                    <a:pt x="203" y="24"/>
                  </a:moveTo>
                  <a:cubicBezTo>
                    <a:pt x="174" y="6"/>
                    <a:pt x="139" y="0"/>
                    <a:pt x="105" y="8"/>
                  </a:cubicBezTo>
                  <a:cubicBezTo>
                    <a:pt x="71" y="17"/>
                    <a:pt x="42" y="39"/>
                    <a:pt x="23" y="71"/>
                  </a:cubicBezTo>
                  <a:cubicBezTo>
                    <a:pt x="5" y="103"/>
                    <a:pt x="0" y="141"/>
                    <a:pt x="10" y="176"/>
                  </a:cubicBezTo>
                  <a:cubicBezTo>
                    <a:pt x="27" y="233"/>
                    <a:pt x="80" y="271"/>
                    <a:pt x="137" y="271"/>
                  </a:cubicBezTo>
                  <a:cubicBezTo>
                    <a:pt x="147" y="271"/>
                    <a:pt x="157" y="270"/>
                    <a:pt x="166" y="267"/>
                  </a:cubicBezTo>
                  <a:cubicBezTo>
                    <a:pt x="236" y="250"/>
                    <a:pt x="280" y="178"/>
                    <a:pt x="263" y="107"/>
                  </a:cubicBezTo>
                  <a:cubicBezTo>
                    <a:pt x="255" y="72"/>
                    <a:pt x="234" y="43"/>
                    <a:pt x="20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5" name="任意多边形: 形状 404"/>
            <p:cNvSpPr/>
            <p:nvPr/>
          </p:nvSpPr>
          <p:spPr bwMode="auto">
            <a:xfrm>
              <a:off x="1972" y="3015"/>
              <a:ext cx="101" cy="96"/>
            </a:xfrm>
            <a:custGeom>
              <a:avLst/>
              <a:gdLst>
                <a:gd name="T0" fmla="*/ 180 w 276"/>
                <a:gd name="T1" fmla="*/ 14 h 262"/>
                <a:gd name="T2" fmla="*/ 83 w 276"/>
                <a:gd name="T3" fmla="*/ 13 h 262"/>
                <a:gd name="T4" fmla="*/ 14 w 276"/>
                <a:gd name="T5" fmla="*/ 86 h 262"/>
                <a:gd name="T6" fmla="*/ 16 w 276"/>
                <a:gd name="T7" fmla="*/ 189 h 262"/>
                <a:gd name="T8" fmla="*/ 133 w 276"/>
                <a:gd name="T9" fmla="*/ 262 h 262"/>
                <a:gd name="T10" fmla="*/ 180 w 276"/>
                <a:gd name="T11" fmla="*/ 253 h 262"/>
                <a:gd name="T12" fmla="*/ 250 w 276"/>
                <a:gd name="T13" fmla="*/ 85 h 262"/>
                <a:gd name="T14" fmla="*/ 180 w 276"/>
                <a:gd name="T15" fmla="*/ 14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" h="262">
                  <a:moveTo>
                    <a:pt x="180" y="14"/>
                  </a:moveTo>
                  <a:cubicBezTo>
                    <a:pt x="149" y="1"/>
                    <a:pt x="114" y="0"/>
                    <a:pt x="83" y="13"/>
                  </a:cubicBezTo>
                  <a:cubicBezTo>
                    <a:pt x="51" y="26"/>
                    <a:pt x="27" y="52"/>
                    <a:pt x="14" y="86"/>
                  </a:cubicBezTo>
                  <a:cubicBezTo>
                    <a:pt x="0" y="119"/>
                    <a:pt x="1" y="157"/>
                    <a:pt x="16" y="189"/>
                  </a:cubicBezTo>
                  <a:cubicBezTo>
                    <a:pt x="38" y="235"/>
                    <a:pt x="84" y="262"/>
                    <a:pt x="133" y="262"/>
                  </a:cubicBezTo>
                  <a:cubicBezTo>
                    <a:pt x="148" y="262"/>
                    <a:pt x="164" y="259"/>
                    <a:pt x="180" y="253"/>
                  </a:cubicBezTo>
                  <a:cubicBezTo>
                    <a:pt x="244" y="226"/>
                    <a:pt x="276" y="151"/>
                    <a:pt x="250" y="85"/>
                  </a:cubicBezTo>
                  <a:cubicBezTo>
                    <a:pt x="237" y="52"/>
                    <a:pt x="212" y="27"/>
                    <a:pt x="18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6" name="任意多边形: 形状 405"/>
            <p:cNvSpPr/>
            <p:nvPr/>
          </p:nvSpPr>
          <p:spPr bwMode="auto">
            <a:xfrm>
              <a:off x="2155" y="2942"/>
              <a:ext cx="98" cy="94"/>
            </a:xfrm>
            <a:custGeom>
              <a:avLst/>
              <a:gdLst>
                <a:gd name="T0" fmla="*/ 158 w 269"/>
                <a:gd name="T1" fmla="*/ 8 h 255"/>
                <a:gd name="T2" fmla="*/ 65 w 269"/>
                <a:gd name="T3" fmla="*/ 22 h 255"/>
                <a:gd name="T4" fmla="*/ 8 w 269"/>
                <a:gd name="T5" fmla="*/ 102 h 255"/>
                <a:gd name="T6" fmla="*/ 26 w 269"/>
                <a:gd name="T7" fmla="*/ 200 h 255"/>
                <a:gd name="T8" fmla="*/ 129 w 269"/>
                <a:gd name="T9" fmla="*/ 255 h 255"/>
                <a:gd name="T10" fmla="*/ 192 w 269"/>
                <a:gd name="T11" fmla="*/ 237 h 255"/>
                <a:gd name="T12" fmla="*/ 235 w 269"/>
                <a:gd name="T13" fmla="*/ 65 h 255"/>
                <a:gd name="T14" fmla="*/ 158 w 269"/>
                <a:gd name="T15" fmla="*/ 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9" h="255">
                  <a:moveTo>
                    <a:pt x="158" y="8"/>
                  </a:moveTo>
                  <a:cubicBezTo>
                    <a:pt x="126" y="0"/>
                    <a:pt x="93" y="5"/>
                    <a:pt x="65" y="22"/>
                  </a:cubicBezTo>
                  <a:cubicBezTo>
                    <a:pt x="36" y="39"/>
                    <a:pt x="16" y="68"/>
                    <a:pt x="8" y="102"/>
                  </a:cubicBezTo>
                  <a:cubicBezTo>
                    <a:pt x="0" y="136"/>
                    <a:pt x="7" y="172"/>
                    <a:pt x="26" y="200"/>
                  </a:cubicBezTo>
                  <a:cubicBezTo>
                    <a:pt x="49" y="236"/>
                    <a:pt x="89" y="255"/>
                    <a:pt x="129" y="255"/>
                  </a:cubicBezTo>
                  <a:cubicBezTo>
                    <a:pt x="151" y="255"/>
                    <a:pt x="172" y="249"/>
                    <a:pt x="192" y="237"/>
                  </a:cubicBezTo>
                  <a:cubicBezTo>
                    <a:pt x="250" y="202"/>
                    <a:pt x="269" y="125"/>
                    <a:pt x="235" y="65"/>
                  </a:cubicBezTo>
                  <a:cubicBezTo>
                    <a:pt x="218" y="36"/>
                    <a:pt x="190" y="16"/>
                    <a:pt x="158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7" name="任意多边形: 形状 406"/>
            <p:cNvSpPr/>
            <p:nvPr/>
          </p:nvSpPr>
          <p:spPr bwMode="auto">
            <a:xfrm>
              <a:off x="2328" y="2841"/>
              <a:ext cx="93" cy="90"/>
            </a:xfrm>
            <a:custGeom>
              <a:avLst/>
              <a:gdLst>
                <a:gd name="T0" fmla="*/ 132 w 256"/>
                <a:gd name="T1" fmla="*/ 3 h 246"/>
                <a:gd name="T2" fmla="*/ 45 w 256"/>
                <a:gd name="T3" fmla="*/ 31 h 246"/>
                <a:gd name="T4" fmla="*/ 3 w 256"/>
                <a:gd name="T5" fmla="*/ 117 h 246"/>
                <a:gd name="T6" fmla="*/ 34 w 256"/>
                <a:gd name="T7" fmla="*/ 208 h 246"/>
                <a:gd name="T8" fmla="*/ 122 w 256"/>
                <a:gd name="T9" fmla="*/ 246 h 246"/>
                <a:gd name="T10" fmla="*/ 199 w 256"/>
                <a:gd name="T11" fmla="*/ 218 h 246"/>
                <a:gd name="T12" fmla="*/ 214 w 256"/>
                <a:gd name="T13" fmla="*/ 46 h 246"/>
                <a:gd name="T14" fmla="*/ 132 w 256"/>
                <a:gd name="T15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6" h="246">
                  <a:moveTo>
                    <a:pt x="132" y="3"/>
                  </a:moveTo>
                  <a:cubicBezTo>
                    <a:pt x="100" y="0"/>
                    <a:pt x="69" y="10"/>
                    <a:pt x="45" y="31"/>
                  </a:cubicBezTo>
                  <a:cubicBezTo>
                    <a:pt x="20" y="52"/>
                    <a:pt x="5" y="83"/>
                    <a:pt x="3" y="117"/>
                  </a:cubicBezTo>
                  <a:cubicBezTo>
                    <a:pt x="0" y="150"/>
                    <a:pt x="12" y="184"/>
                    <a:pt x="34" y="208"/>
                  </a:cubicBezTo>
                  <a:cubicBezTo>
                    <a:pt x="57" y="233"/>
                    <a:pt x="90" y="246"/>
                    <a:pt x="122" y="246"/>
                  </a:cubicBezTo>
                  <a:cubicBezTo>
                    <a:pt x="149" y="246"/>
                    <a:pt x="177" y="237"/>
                    <a:pt x="199" y="218"/>
                  </a:cubicBezTo>
                  <a:cubicBezTo>
                    <a:pt x="250" y="175"/>
                    <a:pt x="256" y="98"/>
                    <a:pt x="214" y="46"/>
                  </a:cubicBezTo>
                  <a:cubicBezTo>
                    <a:pt x="194" y="21"/>
                    <a:pt x="165" y="6"/>
                    <a:pt x="13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8" name="任意多边形: 形状 407"/>
            <p:cNvSpPr/>
            <p:nvPr/>
          </p:nvSpPr>
          <p:spPr bwMode="auto">
            <a:xfrm>
              <a:off x="2485" y="2712"/>
              <a:ext cx="91" cy="87"/>
            </a:xfrm>
            <a:custGeom>
              <a:avLst/>
              <a:gdLst>
                <a:gd name="T0" fmla="*/ 111 w 249"/>
                <a:gd name="T1" fmla="*/ 2 h 238"/>
                <a:gd name="T2" fmla="*/ 31 w 249"/>
                <a:gd name="T3" fmla="*/ 42 h 238"/>
                <a:gd name="T4" fmla="*/ 4 w 249"/>
                <a:gd name="T5" fmla="*/ 132 h 238"/>
                <a:gd name="T6" fmla="*/ 47 w 249"/>
                <a:gd name="T7" fmla="*/ 213 h 238"/>
                <a:gd name="T8" fmla="*/ 118 w 249"/>
                <a:gd name="T9" fmla="*/ 238 h 238"/>
                <a:gd name="T10" fmla="*/ 207 w 249"/>
                <a:gd name="T11" fmla="*/ 197 h 238"/>
                <a:gd name="T12" fmla="*/ 196 w 249"/>
                <a:gd name="T13" fmla="*/ 31 h 238"/>
                <a:gd name="T14" fmla="*/ 111 w 249"/>
                <a:gd name="T15" fmla="*/ 2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238">
                  <a:moveTo>
                    <a:pt x="111" y="2"/>
                  </a:moveTo>
                  <a:cubicBezTo>
                    <a:pt x="80" y="4"/>
                    <a:pt x="51" y="18"/>
                    <a:pt x="31" y="42"/>
                  </a:cubicBezTo>
                  <a:cubicBezTo>
                    <a:pt x="10" y="66"/>
                    <a:pt x="0" y="99"/>
                    <a:pt x="4" y="132"/>
                  </a:cubicBezTo>
                  <a:cubicBezTo>
                    <a:pt x="7" y="164"/>
                    <a:pt x="23" y="194"/>
                    <a:pt x="47" y="213"/>
                  </a:cubicBezTo>
                  <a:cubicBezTo>
                    <a:pt x="68" y="230"/>
                    <a:pt x="93" y="238"/>
                    <a:pt x="118" y="238"/>
                  </a:cubicBezTo>
                  <a:cubicBezTo>
                    <a:pt x="151" y="238"/>
                    <a:pt x="184" y="224"/>
                    <a:pt x="207" y="197"/>
                  </a:cubicBezTo>
                  <a:cubicBezTo>
                    <a:pt x="249" y="148"/>
                    <a:pt x="244" y="73"/>
                    <a:pt x="196" y="31"/>
                  </a:cubicBezTo>
                  <a:cubicBezTo>
                    <a:pt x="172" y="10"/>
                    <a:pt x="143" y="0"/>
                    <a:pt x="11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09" name="任意多边形: 形状 408"/>
            <p:cNvSpPr/>
            <p:nvPr/>
          </p:nvSpPr>
          <p:spPr bwMode="auto">
            <a:xfrm>
              <a:off x="2623" y="2555"/>
              <a:ext cx="89" cy="85"/>
            </a:xfrm>
            <a:custGeom>
              <a:avLst/>
              <a:gdLst>
                <a:gd name="T0" fmla="*/ 176 w 245"/>
                <a:gd name="T1" fmla="*/ 21 h 233"/>
                <a:gd name="T2" fmla="*/ 91 w 245"/>
                <a:gd name="T3" fmla="*/ 7 h 233"/>
                <a:gd name="T4" fmla="*/ 21 w 245"/>
                <a:gd name="T5" fmla="*/ 58 h 233"/>
                <a:gd name="T6" fmla="*/ 8 w 245"/>
                <a:gd name="T7" fmla="*/ 148 h 233"/>
                <a:gd name="T8" fmla="*/ 62 w 245"/>
                <a:gd name="T9" fmla="*/ 219 h 233"/>
                <a:gd name="T10" fmla="*/ 115 w 245"/>
                <a:gd name="T11" fmla="*/ 233 h 233"/>
                <a:gd name="T12" fmla="*/ 212 w 245"/>
                <a:gd name="T13" fmla="*/ 179 h 233"/>
                <a:gd name="T14" fmla="*/ 176 w 245"/>
                <a:gd name="T15" fmla="*/ 21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5" h="233">
                  <a:moveTo>
                    <a:pt x="176" y="21"/>
                  </a:moveTo>
                  <a:cubicBezTo>
                    <a:pt x="151" y="5"/>
                    <a:pt x="121" y="0"/>
                    <a:pt x="91" y="7"/>
                  </a:cubicBezTo>
                  <a:cubicBezTo>
                    <a:pt x="62" y="14"/>
                    <a:pt x="36" y="32"/>
                    <a:pt x="21" y="58"/>
                  </a:cubicBezTo>
                  <a:cubicBezTo>
                    <a:pt x="4" y="85"/>
                    <a:pt x="0" y="118"/>
                    <a:pt x="8" y="148"/>
                  </a:cubicBezTo>
                  <a:cubicBezTo>
                    <a:pt x="16" y="179"/>
                    <a:pt x="36" y="205"/>
                    <a:pt x="62" y="219"/>
                  </a:cubicBezTo>
                  <a:cubicBezTo>
                    <a:pt x="79" y="229"/>
                    <a:pt x="97" y="233"/>
                    <a:pt x="115" y="233"/>
                  </a:cubicBezTo>
                  <a:cubicBezTo>
                    <a:pt x="154" y="233"/>
                    <a:pt x="191" y="214"/>
                    <a:pt x="212" y="179"/>
                  </a:cubicBezTo>
                  <a:cubicBezTo>
                    <a:pt x="245" y="125"/>
                    <a:pt x="229" y="55"/>
                    <a:pt x="17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0" name="任意多边形: 形状 409"/>
            <p:cNvSpPr/>
            <p:nvPr/>
          </p:nvSpPr>
          <p:spPr bwMode="auto">
            <a:xfrm>
              <a:off x="2733" y="2384"/>
              <a:ext cx="86" cy="82"/>
            </a:xfrm>
            <a:custGeom>
              <a:avLst/>
              <a:gdLst>
                <a:gd name="T0" fmla="*/ 155 w 236"/>
                <a:gd name="T1" fmla="*/ 12 h 225"/>
                <a:gd name="T2" fmla="*/ 72 w 236"/>
                <a:gd name="T3" fmla="*/ 11 h 225"/>
                <a:gd name="T4" fmla="*/ 12 w 236"/>
                <a:gd name="T5" fmla="*/ 71 h 225"/>
                <a:gd name="T6" fmla="*/ 13 w 236"/>
                <a:gd name="T7" fmla="*/ 160 h 225"/>
                <a:gd name="T8" fmla="*/ 75 w 236"/>
                <a:gd name="T9" fmla="*/ 219 h 225"/>
                <a:gd name="T10" fmla="*/ 111 w 236"/>
                <a:gd name="T11" fmla="*/ 225 h 225"/>
                <a:gd name="T12" fmla="*/ 213 w 236"/>
                <a:gd name="T13" fmla="*/ 157 h 225"/>
                <a:gd name="T14" fmla="*/ 155 w 236"/>
                <a:gd name="T15" fmla="*/ 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6" h="225">
                  <a:moveTo>
                    <a:pt x="155" y="12"/>
                  </a:moveTo>
                  <a:cubicBezTo>
                    <a:pt x="128" y="1"/>
                    <a:pt x="99" y="0"/>
                    <a:pt x="72" y="11"/>
                  </a:cubicBezTo>
                  <a:cubicBezTo>
                    <a:pt x="44" y="23"/>
                    <a:pt x="23" y="44"/>
                    <a:pt x="12" y="71"/>
                  </a:cubicBezTo>
                  <a:cubicBezTo>
                    <a:pt x="0" y="99"/>
                    <a:pt x="1" y="132"/>
                    <a:pt x="13" y="160"/>
                  </a:cubicBezTo>
                  <a:cubicBezTo>
                    <a:pt x="25" y="187"/>
                    <a:pt x="48" y="209"/>
                    <a:pt x="75" y="219"/>
                  </a:cubicBezTo>
                  <a:cubicBezTo>
                    <a:pt x="87" y="223"/>
                    <a:pt x="99" y="225"/>
                    <a:pt x="111" y="225"/>
                  </a:cubicBezTo>
                  <a:cubicBezTo>
                    <a:pt x="154" y="225"/>
                    <a:pt x="196" y="199"/>
                    <a:pt x="213" y="157"/>
                  </a:cubicBezTo>
                  <a:cubicBezTo>
                    <a:pt x="236" y="101"/>
                    <a:pt x="210" y="36"/>
                    <a:pt x="155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1" name="任意多边形: 形状 410"/>
            <p:cNvSpPr/>
            <p:nvPr/>
          </p:nvSpPr>
          <p:spPr bwMode="auto">
            <a:xfrm>
              <a:off x="2814" y="2201"/>
              <a:ext cx="82" cy="80"/>
            </a:xfrm>
            <a:custGeom>
              <a:avLst/>
              <a:gdLst>
                <a:gd name="T0" fmla="*/ 134 w 225"/>
                <a:gd name="T1" fmla="*/ 7 h 219"/>
                <a:gd name="T2" fmla="*/ 55 w 225"/>
                <a:gd name="T3" fmla="*/ 19 h 219"/>
                <a:gd name="T4" fmla="*/ 6 w 225"/>
                <a:gd name="T5" fmla="*/ 86 h 219"/>
                <a:gd name="T6" fmla="*/ 21 w 225"/>
                <a:gd name="T7" fmla="*/ 170 h 219"/>
                <a:gd name="T8" fmla="*/ 89 w 225"/>
                <a:gd name="T9" fmla="*/ 217 h 219"/>
                <a:gd name="T10" fmla="*/ 108 w 225"/>
                <a:gd name="T11" fmla="*/ 219 h 219"/>
                <a:gd name="T12" fmla="*/ 211 w 225"/>
                <a:gd name="T13" fmla="*/ 136 h 219"/>
                <a:gd name="T14" fmla="*/ 134 w 225"/>
                <a:gd name="T15" fmla="*/ 7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5" h="219">
                  <a:moveTo>
                    <a:pt x="134" y="7"/>
                  </a:moveTo>
                  <a:cubicBezTo>
                    <a:pt x="107" y="0"/>
                    <a:pt x="79" y="4"/>
                    <a:pt x="55" y="19"/>
                  </a:cubicBezTo>
                  <a:cubicBezTo>
                    <a:pt x="31" y="34"/>
                    <a:pt x="13" y="58"/>
                    <a:pt x="6" y="86"/>
                  </a:cubicBezTo>
                  <a:cubicBezTo>
                    <a:pt x="0" y="114"/>
                    <a:pt x="5" y="145"/>
                    <a:pt x="21" y="170"/>
                  </a:cubicBezTo>
                  <a:cubicBezTo>
                    <a:pt x="37" y="194"/>
                    <a:pt x="62" y="211"/>
                    <a:pt x="89" y="217"/>
                  </a:cubicBezTo>
                  <a:cubicBezTo>
                    <a:pt x="96" y="218"/>
                    <a:pt x="102" y="219"/>
                    <a:pt x="108" y="219"/>
                  </a:cubicBezTo>
                  <a:cubicBezTo>
                    <a:pt x="156" y="219"/>
                    <a:pt x="200" y="185"/>
                    <a:pt x="211" y="136"/>
                  </a:cubicBezTo>
                  <a:cubicBezTo>
                    <a:pt x="225" y="79"/>
                    <a:pt x="191" y="21"/>
                    <a:pt x="13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2" name="任意多边形: 形状 411"/>
            <p:cNvSpPr/>
            <p:nvPr/>
          </p:nvSpPr>
          <p:spPr bwMode="auto">
            <a:xfrm>
              <a:off x="2866" y="2011"/>
              <a:ext cx="77" cy="77"/>
            </a:xfrm>
            <a:custGeom>
              <a:avLst/>
              <a:gdLst>
                <a:gd name="T0" fmla="*/ 113 w 210"/>
                <a:gd name="T1" fmla="*/ 2 h 210"/>
                <a:gd name="T2" fmla="*/ 39 w 210"/>
                <a:gd name="T3" fmla="*/ 26 h 210"/>
                <a:gd name="T4" fmla="*/ 2 w 210"/>
                <a:gd name="T5" fmla="*/ 97 h 210"/>
                <a:gd name="T6" fmla="*/ 29 w 210"/>
                <a:gd name="T7" fmla="*/ 175 h 210"/>
                <a:gd name="T8" fmla="*/ 101 w 210"/>
                <a:gd name="T9" fmla="*/ 210 h 210"/>
                <a:gd name="T10" fmla="*/ 205 w 210"/>
                <a:gd name="T11" fmla="*/ 114 h 210"/>
                <a:gd name="T12" fmla="*/ 113 w 210"/>
                <a:gd name="T13" fmla="*/ 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210">
                  <a:moveTo>
                    <a:pt x="113" y="2"/>
                  </a:moveTo>
                  <a:cubicBezTo>
                    <a:pt x="86" y="0"/>
                    <a:pt x="60" y="8"/>
                    <a:pt x="39" y="26"/>
                  </a:cubicBezTo>
                  <a:cubicBezTo>
                    <a:pt x="18" y="44"/>
                    <a:pt x="5" y="69"/>
                    <a:pt x="2" y="97"/>
                  </a:cubicBezTo>
                  <a:cubicBezTo>
                    <a:pt x="0" y="125"/>
                    <a:pt x="10" y="154"/>
                    <a:pt x="29" y="175"/>
                  </a:cubicBezTo>
                  <a:cubicBezTo>
                    <a:pt x="47" y="196"/>
                    <a:pt x="73" y="209"/>
                    <a:pt x="101" y="210"/>
                  </a:cubicBezTo>
                  <a:cubicBezTo>
                    <a:pt x="156" y="210"/>
                    <a:pt x="201" y="168"/>
                    <a:pt x="205" y="114"/>
                  </a:cubicBezTo>
                  <a:cubicBezTo>
                    <a:pt x="210" y="58"/>
                    <a:pt x="169" y="7"/>
                    <a:pt x="1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3" name="任意多边形: 形状 412"/>
            <p:cNvSpPr/>
            <p:nvPr/>
          </p:nvSpPr>
          <p:spPr bwMode="auto">
            <a:xfrm>
              <a:off x="2889" y="1816"/>
              <a:ext cx="74" cy="74"/>
            </a:xfrm>
            <a:custGeom>
              <a:avLst/>
              <a:gdLst>
                <a:gd name="T0" fmla="*/ 166 w 203"/>
                <a:gd name="T1" fmla="*/ 26 h 202"/>
                <a:gd name="T2" fmla="*/ 95 w 203"/>
                <a:gd name="T3" fmla="*/ 2 h 202"/>
                <a:gd name="T4" fmla="*/ 4 w 203"/>
                <a:gd name="T5" fmla="*/ 108 h 202"/>
                <a:gd name="T6" fmla="*/ 40 w 203"/>
                <a:gd name="T7" fmla="*/ 179 h 202"/>
                <a:gd name="T8" fmla="*/ 102 w 203"/>
                <a:gd name="T9" fmla="*/ 202 h 202"/>
                <a:gd name="T10" fmla="*/ 113 w 203"/>
                <a:gd name="T11" fmla="*/ 201 h 202"/>
                <a:gd name="T12" fmla="*/ 200 w 203"/>
                <a:gd name="T13" fmla="*/ 95 h 202"/>
                <a:gd name="T14" fmla="*/ 166 w 203"/>
                <a:gd name="T15" fmla="*/ 26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3" h="202">
                  <a:moveTo>
                    <a:pt x="166" y="26"/>
                  </a:moveTo>
                  <a:cubicBezTo>
                    <a:pt x="146" y="8"/>
                    <a:pt x="121" y="0"/>
                    <a:pt x="95" y="2"/>
                  </a:cubicBezTo>
                  <a:cubicBezTo>
                    <a:pt x="41" y="5"/>
                    <a:pt x="0" y="53"/>
                    <a:pt x="4" y="108"/>
                  </a:cubicBezTo>
                  <a:cubicBezTo>
                    <a:pt x="5" y="136"/>
                    <a:pt x="19" y="161"/>
                    <a:pt x="40" y="179"/>
                  </a:cubicBezTo>
                  <a:cubicBezTo>
                    <a:pt x="58" y="194"/>
                    <a:pt x="80" y="202"/>
                    <a:pt x="102" y="202"/>
                  </a:cubicBezTo>
                  <a:cubicBezTo>
                    <a:pt x="106" y="202"/>
                    <a:pt x="110" y="201"/>
                    <a:pt x="113" y="201"/>
                  </a:cubicBezTo>
                  <a:cubicBezTo>
                    <a:pt x="164" y="195"/>
                    <a:pt x="203" y="147"/>
                    <a:pt x="200" y="95"/>
                  </a:cubicBezTo>
                  <a:cubicBezTo>
                    <a:pt x="198" y="68"/>
                    <a:pt x="186" y="43"/>
                    <a:pt x="166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4" name="任意多边形: 形状 413"/>
            <p:cNvSpPr/>
            <p:nvPr/>
          </p:nvSpPr>
          <p:spPr bwMode="auto">
            <a:xfrm>
              <a:off x="2882" y="1620"/>
              <a:ext cx="76" cy="72"/>
            </a:xfrm>
            <a:custGeom>
              <a:avLst/>
              <a:gdLst>
                <a:gd name="T0" fmla="*/ 12 w 207"/>
                <a:gd name="T1" fmla="*/ 120 h 196"/>
                <a:gd name="T2" fmla="*/ 56 w 207"/>
                <a:gd name="T3" fmla="*/ 182 h 196"/>
                <a:gd name="T4" fmla="*/ 105 w 207"/>
                <a:gd name="T5" fmla="*/ 196 h 196"/>
                <a:gd name="T6" fmla="*/ 130 w 207"/>
                <a:gd name="T7" fmla="*/ 192 h 196"/>
                <a:gd name="T8" fmla="*/ 196 w 207"/>
                <a:gd name="T9" fmla="*/ 78 h 196"/>
                <a:gd name="T10" fmla="*/ 154 w 207"/>
                <a:gd name="T11" fmla="*/ 17 h 196"/>
                <a:gd name="T12" fmla="*/ 84 w 207"/>
                <a:gd name="T13" fmla="*/ 5 h 196"/>
                <a:gd name="T14" fmla="*/ 12 w 207"/>
                <a:gd name="T15" fmla="*/ 12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196">
                  <a:moveTo>
                    <a:pt x="12" y="120"/>
                  </a:moveTo>
                  <a:cubicBezTo>
                    <a:pt x="17" y="146"/>
                    <a:pt x="34" y="168"/>
                    <a:pt x="56" y="182"/>
                  </a:cubicBezTo>
                  <a:cubicBezTo>
                    <a:pt x="71" y="191"/>
                    <a:pt x="88" y="196"/>
                    <a:pt x="105" y="196"/>
                  </a:cubicBezTo>
                  <a:cubicBezTo>
                    <a:pt x="113" y="196"/>
                    <a:pt x="122" y="194"/>
                    <a:pt x="130" y="192"/>
                  </a:cubicBezTo>
                  <a:cubicBezTo>
                    <a:pt x="177" y="179"/>
                    <a:pt x="207" y="128"/>
                    <a:pt x="196" y="78"/>
                  </a:cubicBezTo>
                  <a:cubicBezTo>
                    <a:pt x="191" y="53"/>
                    <a:pt x="176" y="31"/>
                    <a:pt x="154" y="17"/>
                  </a:cubicBezTo>
                  <a:cubicBezTo>
                    <a:pt x="133" y="4"/>
                    <a:pt x="108" y="0"/>
                    <a:pt x="84" y="5"/>
                  </a:cubicBezTo>
                  <a:cubicBezTo>
                    <a:pt x="33" y="17"/>
                    <a:pt x="0" y="68"/>
                    <a:pt x="12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5" name="任意多边形: 形状 414"/>
            <p:cNvSpPr/>
            <p:nvPr/>
          </p:nvSpPr>
          <p:spPr bwMode="auto">
            <a:xfrm>
              <a:off x="2848" y="1428"/>
              <a:ext cx="75" cy="68"/>
            </a:xfrm>
            <a:custGeom>
              <a:avLst/>
              <a:gdLst>
                <a:gd name="T0" fmla="*/ 18 w 205"/>
                <a:gd name="T1" fmla="*/ 129 h 188"/>
                <a:gd name="T2" fmla="*/ 69 w 205"/>
                <a:gd name="T3" fmla="*/ 181 h 188"/>
                <a:gd name="T4" fmla="*/ 104 w 205"/>
                <a:gd name="T5" fmla="*/ 188 h 188"/>
                <a:gd name="T6" fmla="*/ 141 w 205"/>
                <a:gd name="T7" fmla="*/ 180 h 188"/>
                <a:gd name="T8" fmla="*/ 188 w 205"/>
                <a:gd name="T9" fmla="*/ 62 h 188"/>
                <a:gd name="T10" fmla="*/ 139 w 205"/>
                <a:gd name="T11" fmla="*/ 10 h 188"/>
                <a:gd name="T12" fmla="*/ 70 w 205"/>
                <a:gd name="T13" fmla="*/ 9 h 188"/>
                <a:gd name="T14" fmla="*/ 18 w 205"/>
                <a:gd name="T15" fmla="*/ 12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188">
                  <a:moveTo>
                    <a:pt x="18" y="129"/>
                  </a:moveTo>
                  <a:cubicBezTo>
                    <a:pt x="27" y="153"/>
                    <a:pt x="46" y="172"/>
                    <a:pt x="69" y="181"/>
                  </a:cubicBezTo>
                  <a:cubicBezTo>
                    <a:pt x="80" y="186"/>
                    <a:pt x="92" y="188"/>
                    <a:pt x="104" y="188"/>
                  </a:cubicBezTo>
                  <a:cubicBezTo>
                    <a:pt x="116" y="188"/>
                    <a:pt x="129" y="185"/>
                    <a:pt x="141" y="180"/>
                  </a:cubicBezTo>
                  <a:cubicBezTo>
                    <a:pt x="184" y="160"/>
                    <a:pt x="205" y="107"/>
                    <a:pt x="188" y="62"/>
                  </a:cubicBezTo>
                  <a:cubicBezTo>
                    <a:pt x="179" y="38"/>
                    <a:pt x="161" y="20"/>
                    <a:pt x="139" y="10"/>
                  </a:cubicBezTo>
                  <a:cubicBezTo>
                    <a:pt x="117" y="1"/>
                    <a:pt x="92" y="0"/>
                    <a:pt x="70" y="9"/>
                  </a:cubicBezTo>
                  <a:cubicBezTo>
                    <a:pt x="23" y="28"/>
                    <a:pt x="0" y="82"/>
                    <a:pt x="18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6" name="任意多边形: 形状 415"/>
            <p:cNvSpPr/>
            <p:nvPr/>
          </p:nvSpPr>
          <p:spPr bwMode="auto">
            <a:xfrm>
              <a:off x="2785" y="1241"/>
              <a:ext cx="73" cy="66"/>
            </a:xfrm>
            <a:custGeom>
              <a:avLst/>
              <a:gdLst>
                <a:gd name="T0" fmla="*/ 81 w 199"/>
                <a:gd name="T1" fmla="*/ 178 h 180"/>
                <a:gd name="T2" fmla="*/ 101 w 199"/>
                <a:gd name="T3" fmla="*/ 180 h 180"/>
                <a:gd name="T4" fmla="*/ 148 w 199"/>
                <a:gd name="T5" fmla="*/ 166 h 180"/>
                <a:gd name="T6" fmla="*/ 176 w 199"/>
                <a:gd name="T7" fmla="*/ 47 h 180"/>
                <a:gd name="T8" fmla="*/ 122 w 199"/>
                <a:gd name="T9" fmla="*/ 5 h 180"/>
                <a:gd name="T10" fmla="*/ 56 w 199"/>
                <a:gd name="T11" fmla="*/ 15 h 180"/>
                <a:gd name="T12" fmla="*/ 25 w 199"/>
                <a:gd name="T13" fmla="*/ 136 h 180"/>
                <a:gd name="T14" fmla="*/ 81 w 199"/>
                <a:gd name="T15" fmla="*/ 178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180">
                  <a:moveTo>
                    <a:pt x="81" y="178"/>
                  </a:moveTo>
                  <a:cubicBezTo>
                    <a:pt x="87" y="179"/>
                    <a:pt x="94" y="180"/>
                    <a:pt x="101" y="180"/>
                  </a:cubicBezTo>
                  <a:cubicBezTo>
                    <a:pt x="118" y="180"/>
                    <a:pt x="134" y="175"/>
                    <a:pt x="148" y="166"/>
                  </a:cubicBezTo>
                  <a:cubicBezTo>
                    <a:pt x="187" y="140"/>
                    <a:pt x="199" y="87"/>
                    <a:pt x="176" y="47"/>
                  </a:cubicBezTo>
                  <a:cubicBezTo>
                    <a:pt x="164" y="26"/>
                    <a:pt x="145" y="11"/>
                    <a:pt x="122" y="5"/>
                  </a:cubicBezTo>
                  <a:cubicBezTo>
                    <a:pt x="99" y="0"/>
                    <a:pt x="76" y="3"/>
                    <a:pt x="56" y="15"/>
                  </a:cubicBezTo>
                  <a:cubicBezTo>
                    <a:pt x="14" y="40"/>
                    <a:pt x="0" y="94"/>
                    <a:pt x="25" y="136"/>
                  </a:cubicBezTo>
                  <a:cubicBezTo>
                    <a:pt x="37" y="157"/>
                    <a:pt x="57" y="172"/>
                    <a:pt x="8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7" name="任意多边形: 形状 416"/>
            <p:cNvSpPr/>
            <p:nvPr/>
          </p:nvSpPr>
          <p:spPr bwMode="auto">
            <a:xfrm>
              <a:off x="2696" y="1065"/>
              <a:ext cx="69" cy="62"/>
            </a:xfrm>
            <a:custGeom>
              <a:avLst/>
              <a:gdLst>
                <a:gd name="T0" fmla="*/ 88 w 187"/>
                <a:gd name="T1" fmla="*/ 172 h 172"/>
                <a:gd name="T2" fmla="*/ 95 w 187"/>
                <a:gd name="T3" fmla="*/ 172 h 172"/>
                <a:gd name="T4" fmla="*/ 151 w 187"/>
                <a:gd name="T5" fmla="*/ 150 h 172"/>
                <a:gd name="T6" fmla="*/ 159 w 187"/>
                <a:gd name="T7" fmla="*/ 33 h 172"/>
                <a:gd name="T8" fmla="*/ 102 w 187"/>
                <a:gd name="T9" fmla="*/ 2 h 172"/>
                <a:gd name="T10" fmla="*/ 41 w 187"/>
                <a:gd name="T11" fmla="*/ 21 h 172"/>
                <a:gd name="T12" fmla="*/ 30 w 187"/>
                <a:gd name="T13" fmla="*/ 141 h 172"/>
                <a:gd name="T14" fmla="*/ 88 w 187"/>
                <a:gd name="T1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72">
                  <a:moveTo>
                    <a:pt x="88" y="172"/>
                  </a:moveTo>
                  <a:cubicBezTo>
                    <a:pt x="91" y="172"/>
                    <a:pt x="93" y="172"/>
                    <a:pt x="95" y="172"/>
                  </a:cubicBezTo>
                  <a:cubicBezTo>
                    <a:pt x="115" y="172"/>
                    <a:pt x="136" y="164"/>
                    <a:pt x="151" y="150"/>
                  </a:cubicBezTo>
                  <a:cubicBezTo>
                    <a:pt x="183" y="120"/>
                    <a:pt x="187" y="67"/>
                    <a:pt x="159" y="33"/>
                  </a:cubicBezTo>
                  <a:cubicBezTo>
                    <a:pt x="145" y="15"/>
                    <a:pt x="125" y="4"/>
                    <a:pt x="102" y="2"/>
                  </a:cubicBezTo>
                  <a:cubicBezTo>
                    <a:pt x="80" y="0"/>
                    <a:pt x="58" y="7"/>
                    <a:pt x="41" y="21"/>
                  </a:cubicBezTo>
                  <a:cubicBezTo>
                    <a:pt x="5" y="51"/>
                    <a:pt x="0" y="105"/>
                    <a:pt x="30" y="141"/>
                  </a:cubicBezTo>
                  <a:cubicBezTo>
                    <a:pt x="44" y="159"/>
                    <a:pt x="65" y="170"/>
                    <a:pt x="88" y="1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8" name="任意多边形: 形状 417"/>
            <p:cNvSpPr/>
            <p:nvPr/>
          </p:nvSpPr>
          <p:spPr bwMode="auto">
            <a:xfrm>
              <a:off x="2579" y="901"/>
              <a:ext cx="65" cy="60"/>
            </a:xfrm>
            <a:custGeom>
              <a:avLst/>
              <a:gdLst>
                <a:gd name="T0" fmla="*/ 90 w 179"/>
                <a:gd name="T1" fmla="*/ 164 h 164"/>
                <a:gd name="T2" fmla="*/ 97 w 179"/>
                <a:gd name="T3" fmla="*/ 164 h 164"/>
                <a:gd name="T4" fmla="*/ 153 w 179"/>
                <a:gd name="T5" fmla="*/ 134 h 164"/>
                <a:gd name="T6" fmla="*/ 143 w 179"/>
                <a:gd name="T7" fmla="*/ 22 h 164"/>
                <a:gd name="T8" fmla="*/ 84 w 179"/>
                <a:gd name="T9" fmla="*/ 1 h 164"/>
                <a:gd name="T10" fmla="*/ 29 w 179"/>
                <a:gd name="T11" fmla="*/ 29 h 164"/>
                <a:gd name="T12" fmla="*/ 37 w 179"/>
                <a:gd name="T13" fmla="*/ 144 h 164"/>
                <a:gd name="T14" fmla="*/ 90 w 179"/>
                <a:gd name="T1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9" h="164">
                  <a:moveTo>
                    <a:pt x="90" y="164"/>
                  </a:moveTo>
                  <a:cubicBezTo>
                    <a:pt x="92" y="164"/>
                    <a:pt x="94" y="164"/>
                    <a:pt x="97" y="164"/>
                  </a:cubicBezTo>
                  <a:cubicBezTo>
                    <a:pt x="119" y="162"/>
                    <a:pt x="139" y="151"/>
                    <a:pt x="153" y="134"/>
                  </a:cubicBezTo>
                  <a:cubicBezTo>
                    <a:pt x="179" y="100"/>
                    <a:pt x="174" y="50"/>
                    <a:pt x="143" y="22"/>
                  </a:cubicBezTo>
                  <a:cubicBezTo>
                    <a:pt x="126" y="7"/>
                    <a:pt x="106" y="0"/>
                    <a:pt x="84" y="1"/>
                  </a:cubicBezTo>
                  <a:cubicBezTo>
                    <a:pt x="63" y="3"/>
                    <a:pt x="43" y="13"/>
                    <a:pt x="29" y="29"/>
                  </a:cubicBezTo>
                  <a:cubicBezTo>
                    <a:pt x="0" y="63"/>
                    <a:pt x="4" y="115"/>
                    <a:pt x="37" y="144"/>
                  </a:cubicBezTo>
                  <a:cubicBezTo>
                    <a:pt x="51" y="157"/>
                    <a:pt x="70" y="164"/>
                    <a:pt x="90" y="1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19" name="任意多边形: 形状 418"/>
            <p:cNvSpPr/>
            <p:nvPr/>
          </p:nvSpPr>
          <p:spPr bwMode="auto">
            <a:xfrm>
              <a:off x="2433" y="754"/>
              <a:ext cx="63" cy="58"/>
            </a:xfrm>
            <a:custGeom>
              <a:avLst/>
              <a:gdLst>
                <a:gd name="T0" fmla="*/ 47 w 174"/>
                <a:gd name="T1" fmla="*/ 147 h 159"/>
                <a:gd name="T2" fmla="*/ 87 w 174"/>
                <a:gd name="T3" fmla="*/ 159 h 159"/>
                <a:gd name="T4" fmla="*/ 106 w 174"/>
                <a:gd name="T5" fmla="*/ 156 h 159"/>
                <a:gd name="T6" fmla="*/ 154 w 174"/>
                <a:gd name="T7" fmla="*/ 119 h 159"/>
                <a:gd name="T8" fmla="*/ 128 w 174"/>
                <a:gd name="T9" fmla="*/ 15 h 159"/>
                <a:gd name="T10" fmla="*/ 70 w 174"/>
                <a:gd name="T11" fmla="*/ 5 h 159"/>
                <a:gd name="T12" fmla="*/ 22 w 174"/>
                <a:gd name="T13" fmla="*/ 40 h 159"/>
                <a:gd name="T14" fmla="*/ 47 w 174"/>
                <a:gd name="T15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159">
                  <a:moveTo>
                    <a:pt x="47" y="147"/>
                  </a:moveTo>
                  <a:cubicBezTo>
                    <a:pt x="59" y="155"/>
                    <a:pt x="73" y="159"/>
                    <a:pt x="87" y="159"/>
                  </a:cubicBezTo>
                  <a:cubicBezTo>
                    <a:pt x="93" y="159"/>
                    <a:pt x="100" y="158"/>
                    <a:pt x="106" y="156"/>
                  </a:cubicBezTo>
                  <a:cubicBezTo>
                    <a:pt x="127" y="151"/>
                    <a:pt x="144" y="137"/>
                    <a:pt x="154" y="119"/>
                  </a:cubicBezTo>
                  <a:cubicBezTo>
                    <a:pt x="174" y="83"/>
                    <a:pt x="162" y="36"/>
                    <a:pt x="128" y="15"/>
                  </a:cubicBezTo>
                  <a:cubicBezTo>
                    <a:pt x="110" y="4"/>
                    <a:pt x="90" y="0"/>
                    <a:pt x="70" y="5"/>
                  </a:cubicBezTo>
                  <a:cubicBezTo>
                    <a:pt x="50" y="10"/>
                    <a:pt x="33" y="22"/>
                    <a:pt x="22" y="40"/>
                  </a:cubicBezTo>
                  <a:cubicBezTo>
                    <a:pt x="0" y="76"/>
                    <a:pt x="11" y="125"/>
                    <a:pt x="47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0" name="任意多边形: 形状 419"/>
            <p:cNvSpPr/>
            <p:nvPr/>
          </p:nvSpPr>
          <p:spPr bwMode="auto">
            <a:xfrm>
              <a:off x="2270" y="635"/>
              <a:ext cx="60" cy="55"/>
            </a:xfrm>
            <a:custGeom>
              <a:avLst/>
              <a:gdLst>
                <a:gd name="T0" fmla="*/ 55 w 165"/>
                <a:gd name="T1" fmla="*/ 145 h 150"/>
                <a:gd name="T2" fmla="*/ 82 w 165"/>
                <a:gd name="T3" fmla="*/ 150 h 150"/>
                <a:gd name="T4" fmla="*/ 112 w 165"/>
                <a:gd name="T5" fmla="*/ 144 h 150"/>
                <a:gd name="T6" fmla="*/ 152 w 165"/>
                <a:gd name="T7" fmla="*/ 101 h 150"/>
                <a:gd name="T8" fmla="*/ 110 w 165"/>
                <a:gd name="T9" fmla="*/ 7 h 150"/>
                <a:gd name="T10" fmla="*/ 55 w 165"/>
                <a:gd name="T11" fmla="*/ 7 h 150"/>
                <a:gd name="T12" fmla="*/ 15 w 165"/>
                <a:gd name="T13" fmla="*/ 48 h 150"/>
                <a:gd name="T14" fmla="*/ 55 w 165"/>
                <a:gd name="T15" fmla="*/ 14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150">
                  <a:moveTo>
                    <a:pt x="55" y="145"/>
                  </a:moveTo>
                  <a:cubicBezTo>
                    <a:pt x="64" y="148"/>
                    <a:pt x="73" y="150"/>
                    <a:pt x="82" y="150"/>
                  </a:cubicBezTo>
                  <a:cubicBezTo>
                    <a:pt x="92" y="150"/>
                    <a:pt x="102" y="148"/>
                    <a:pt x="112" y="144"/>
                  </a:cubicBezTo>
                  <a:cubicBezTo>
                    <a:pt x="130" y="136"/>
                    <a:pt x="145" y="120"/>
                    <a:pt x="152" y="101"/>
                  </a:cubicBezTo>
                  <a:cubicBezTo>
                    <a:pt x="165" y="64"/>
                    <a:pt x="146" y="22"/>
                    <a:pt x="110" y="7"/>
                  </a:cubicBezTo>
                  <a:cubicBezTo>
                    <a:pt x="92" y="0"/>
                    <a:pt x="73" y="0"/>
                    <a:pt x="55" y="7"/>
                  </a:cubicBezTo>
                  <a:cubicBezTo>
                    <a:pt x="37" y="15"/>
                    <a:pt x="23" y="29"/>
                    <a:pt x="15" y="48"/>
                  </a:cubicBezTo>
                  <a:cubicBezTo>
                    <a:pt x="0" y="86"/>
                    <a:pt x="18" y="129"/>
                    <a:pt x="55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1" name="任意多边形: 形状 420"/>
            <p:cNvSpPr/>
            <p:nvPr/>
          </p:nvSpPr>
          <p:spPr bwMode="auto">
            <a:xfrm>
              <a:off x="2095" y="545"/>
              <a:ext cx="56" cy="53"/>
            </a:xfrm>
            <a:custGeom>
              <a:avLst/>
              <a:gdLst>
                <a:gd name="T0" fmla="*/ 60 w 151"/>
                <a:gd name="T1" fmla="*/ 142 h 143"/>
                <a:gd name="T2" fmla="*/ 76 w 151"/>
                <a:gd name="T3" fmla="*/ 143 h 143"/>
                <a:gd name="T4" fmla="*/ 113 w 151"/>
                <a:gd name="T5" fmla="*/ 132 h 143"/>
                <a:gd name="T6" fmla="*/ 144 w 151"/>
                <a:gd name="T7" fmla="*/ 86 h 143"/>
                <a:gd name="T8" fmla="*/ 91 w 151"/>
                <a:gd name="T9" fmla="*/ 4 h 143"/>
                <a:gd name="T10" fmla="*/ 39 w 151"/>
                <a:gd name="T11" fmla="*/ 13 h 143"/>
                <a:gd name="T12" fmla="*/ 8 w 151"/>
                <a:gd name="T13" fmla="*/ 57 h 143"/>
                <a:gd name="T14" fmla="*/ 60 w 151"/>
                <a:gd name="T15" fmla="*/ 14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43">
                  <a:moveTo>
                    <a:pt x="60" y="142"/>
                  </a:moveTo>
                  <a:cubicBezTo>
                    <a:pt x="66" y="143"/>
                    <a:pt x="71" y="143"/>
                    <a:pt x="76" y="143"/>
                  </a:cubicBezTo>
                  <a:cubicBezTo>
                    <a:pt x="89" y="143"/>
                    <a:pt x="102" y="140"/>
                    <a:pt x="113" y="132"/>
                  </a:cubicBezTo>
                  <a:cubicBezTo>
                    <a:pt x="130" y="121"/>
                    <a:pt x="141" y="105"/>
                    <a:pt x="144" y="86"/>
                  </a:cubicBezTo>
                  <a:cubicBezTo>
                    <a:pt x="151" y="49"/>
                    <a:pt x="127" y="12"/>
                    <a:pt x="91" y="4"/>
                  </a:cubicBezTo>
                  <a:cubicBezTo>
                    <a:pt x="74" y="0"/>
                    <a:pt x="55" y="3"/>
                    <a:pt x="39" y="13"/>
                  </a:cubicBezTo>
                  <a:cubicBezTo>
                    <a:pt x="23" y="23"/>
                    <a:pt x="12" y="39"/>
                    <a:pt x="8" y="57"/>
                  </a:cubicBezTo>
                  <a:cubicBezTo>
                    <a:pt x="0" y="95"/>
                    <a:pt x="23" y="133"/>
                    <a:pt x="60" y="1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2" name="任意多边形: 形状 421"/>
            <p:cNvSpPr/>
            <p:nvPr/>
          </p:nvSpPr>
          <p:spPr bwMode="auto">
            <a:xfrm>
              <a:off x="1913" y="485"/>
              <a:ext cx="49" cy="50"/>
            </a:xfrm>
            <a:custGeom>
              <a:avLst/>
              <a:gdLst>
                <a:gd name="T0" fmla="*/ 64 w 135"/>
                <a:gd name="T1" fmla="*/ 135 h 135"/>
                <a:gd name="T2" fmla="*/ 68 w 135"/>
                <a:gd name="T3" fmla="*/ 135 h 135"/>
                <a:gd name="T4" fmla="*/ 112 w 135"/>
                <a:gd name="T5" fmla="*/ 118 h 135"/>
                <a:gd name="T6" fmla="*/ 134 w 135"/>
                <a:gd name="T7" fmla="*/ 70 h 135"/>
                <a:gd name="T8" fmla="*/ 72 w 135"/>
                <a:gd name="T9" fmla="*/ 2 h 135"/>
                <a:gd name="T10" fmla="*/ 25 w 135"/>
                <a:gd name="T11" fmla="*/ 18 h 135"/>
                <a:gd name="T12" fmla="*/ 2 w 135"/>
                <a:gd name="T13" fmla="*/ 64 h 135"/>
                <a:gd name="T14" fmla="*/ 64 w 135"/>
                <a:gd name="T15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35">
                  <a:moveTo>
                    <a:pt x="64" y="135"/>
                  </a:moveTo>
                  <a:cubicBezTo>
                    <a:pt x="65" y="135"/>
                    <a:pt x="67" y="135"/>
                    <a:pt x="68" y="135"/>
                  </a:cubicBezTo>
                  <a:cubicBezTo>
                    <a:pt x="84" y="135"/>
                    <a:pt x="100" y="129"/>
                    <a:pt x="112" y="118"/>
                  </a:cubicBezTo>
                  <a:cubicBezTo>
                    <a:pt x="126" y="105"/>
                    <a:pt x="134" y="88"/>
                    <a:pt x="134" y="70"/>
                  </a:cubicBezTo>
                  <a:cubicBezTo>
                    <a:pt x="135" y="34"/>
                    <a:pt x="107" y="4"/>
                    <a:pt x="72" y="2"/>
                  </a:cubicBezTo>
                  <a:cubicBezTo>
                    <a:pt x="54" y="0"/>
                    <a:pt x="38" y="6"/>
                    <a:pt x="25" y="18"/>
                  </a:cubicBezTo>
                  <a:cubicBezTo>
                    <a:pt x="11" y="30"/>
                    <a:pt x="3" y="46"/>
                    <a:pt x="2" y="64"/>
                  </a:cubicBezTo>
                  <a:cubicBezTo>
                    <a:pt x="0" y="101"/>
                    <a:pt x="28" y="133"/>
                    <a:pt x="64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3" name="任意多边形: 形状 422"/>
            <p:cNvSpPr/>
            <p:nvPr/>
          </p:nvSpPr>
          <p:spPr bwMode="auto">
            <a:xfrm>
              <a:off x="1723" y="453"/>
              <a:ext cx="47" cy="48"/>
            </a:xfrm>
            <a:custGeom>
              <a:avLst/>
              <a:gdLst>
                <a:gd name="T0" fmla="*/ 66 w 130"/>
                <a:gd name="T1" fmla="*/ 130 h 130"/>
                <a:gd name="T2" fmla="*/ 72 w 130"/>
                <a:gd name="T3" fmla="*/ 130 h 130"/>
                <a:gd name="T4" fmla="*/ 114 w 130"/>
                <a:gd name="T5" fmla="*/ 106 h 130"/>
                <a:gd name="T6" fmla="*/ 127 w 130"/>
                <a:gd name="T7" fmla="*/ 58 h 130"/>
                <a:gd name="T8" fmla="*/ 59 w 130"/>
                <a:gd name="T9" fmla="*/ 4 h 130"/>
                <a:gd name="T10" fmla="*/ 4 w 130"/>
                <a:gd name="T11" fmla="*/ 73 h 130"/>
                <a:gd name="T12" fmla="*/ 27 w 130"/>
                <a:gd name="T13" fmla="*/ 116 h 130"/>
                <a:gd name="T14" fmla="*/ 66 w 130"/>
                <a:gd name="T15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130">
                  <a:moveTo>
                    <a:pt x="66" y="130"/>
                  </a:moveTo>
                  <a:cubicBezTo>
                    <a:pt x="68" y="130"/>
                    <a:pt x="70" y="130"/>
                    <a:pt x="72" y="130"/>
                  </a:cubicBezTo>
                  <a:cubicBezTo>
                    <a:pt x="89" y="128"/>
                    <a:pt x="104" y="119"/>
                    <a:pt x="114" y="106"/>
                  </a:cubicBezTo>
                  <a:cubicBezTo>
                    <a:pt x="125" y="92"/>
                    <a:pt x="130" y="75"/>
                    <a:pt x="127" y="58"/>
                  </a:cubicBezTo>
                  <a:cubicBezTo>
                    <a:pt x="123" y="25"/>
                    <a:pt x="94" y="0"/>
                    <a:pt x="59" y="4"/>
                  </a:cubicBezTo>
                  <a:cubicBezTo>
                    <a:pt x="25" y="7"/>
                    <a:pt x="0" y="38"/>
                    <a:pt x="4" y="73"/>
                  </a:cubicBezTo>
                  <a:cubicBezTo>
                    <a:pt x="5" y="90"/>
                    <a:pt x="14" y="105"/>
                    <a:pt x="27" y="116"/>
                  </a:cubicBezTo>
                  <a:cubicBezTo>
                    <a:pt x="38" y="125"/>
                    <a:pt x="51" y="130"/>
                    <a:pt x="66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4" name="任意多边形: 形状 423"/>
            <p:cNvSpPr/>
            <p:nvPr/>
          </p:nvSpPr>
          <p:spPr bwMode="auto">
            <a:xfrm>
              <a:off x="1530" y="451"/>
              <a:ext cx="46" cy="46"/>
            </a:xfrm>
            <a:custGeom>
              <a:avLst/>
              <a:gdLst>
                <a:gd name="T0" fmla="*/ 36 w 126"/>
                <a:gd name="T1" fmla="*/ 118 h 126"/>
                <a:gd name="T2" fmla="*/ 65 w 126"/>
                <a:gd name="T3" fmla="*/ 126 h 126"/>
                <a:gd name="T4" fmla="*/ 80 w 126"/>
                <a:gd name="T5" fmla="*/ 123 h 126"/>
                <a:gd name="T6" fmla="*/ 116 w 126"/>
                <a:gd name="T7" fmla="*/ 95 h 126"/>
                <a:gd name="T8" fmla="*/ 121 w 126"/>
                <a:gd name="T9" fmla="*/ 49 h 126"/>
                <a:gd name="T10" fmla="*/ 49 w 126"/>
                <a:gd name="T11" fmla="*/ 9 h 126"/>
                <a:gd name="T12" fmla="*/ 8 w 126"/>
                <a:gd name="T13" fmla="*/ 82 h 126"/>
                <a:gd name="T14" fmla="*/ 36 w 126"/>
                <a:gd name="T15" fmla="*/ 11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26">
                  <a:moveTo>
                    <a:pt x="36" y="118"/>
                  </a:moveTo>
                  <a:cubicBezTo>
                    <a:pt x="45" y="123"/>
                    <a:pt x="55" y="126"/>
                    <a:pt x="65" y="126"/>
                  </a:cubicBezTo>
                  <a:cubicBezTo>
                    <a:pt x="70" y="126"/>
                    <a:pt x="75" y="125"/>
                    <a:pt x="80" y="123"/>
                  </a:cubicBezTo>
                  <a:cubicBezTo>
                    <a:pt x="96" y="119"/>
                    <a:pt x="108" y="109"/>
                    <a:pt x="116" y="95"/>
                  </a:cubicBezTo>
                  <a:cubicBezTo>
                    <a:pt x="124" y="81"/>
                    <a:pt x="126" y="64"/>
                    <a:pt x="121" y="49"/>
                  </a:cubicBezTo>
                  <a:cubicBezTo>
                    <a:pt x="112" y="18"/>
                    <a:pt x="80" y="0"/>
                    <a:pt x="49" y="9"/>
                  </a:cubicBezTo>
                  <a:cubicBezTo>
                    <a:pt x="18" y="17"/>
                    <a:pt x="0" y="50"/>
                    <a:pt x="8" y="82"/>
                  </a:cubicBezTo>
                  <a:cubicBezTo>
                    <a:pt x="12" y="97"/>
                    <a:pt x="22" y="110"/>
                    <a:pt x="36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5" name="任意多边形: 形状 424"/>
            <p:cNvSpPr/>
            <p:nvPr/>
          </p:nvSpPr>
          <p:spPr bwMode="auto">
            <a:xfrm>
              <a:off x="1340" y="477"/>
              <a:ext cx="43" cy="44"/>
            </a:xfrm>
            <a:custGeom>
              <a:avLst/>
              <a:gdLst>
                <a:gd name="T0" fmla="*/ 44 w 119"/>
                <a:gd name="T1" fmla="*/ 116 h 120"/>
                <a:gd name="T2" fmla="*/ 63 w 119"/>
                <a:gd name="T3" fmla="*/ 120 h 120"/>
                <a:gd name="T4" fmla="*/ 86 w 119"/>
                <a:gd name="T5" fmla="*/ 115 h 120"/>
                <a:gd name="T6" fmla="*/ 114 w 119"/>
                <a:gd name="T7" fmla="*/ 82 h 120"/>
                <a:gd name="T8" fmla="*/ 112 w 119"/>
                <a:gd name="T9" fmla="*/ 39 h 120"/>
                <a:gd name="T10" fmla="*/ 39 w 119"/>
                <a:gd name="T11" fmla="*/ 13 h 120"/>
                <a:gd name="T12" fmla="*/ 12 w 119"/>
                <a:gd name="T13" fmla="*/ 87 h 120"/>
                <a:gd name="T14" fmla="*/ 44 w 119"/>
                <a:gd name="T15" fmla="*/ 116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20">
                  <a:moveTo>
                    <a:pt x="44" y="116"/>
                  </a:moveTo>
                  <a:cubicBezTo>
                    <a:pt x="50" y="119"/>
                    <a:pt x="56" y="120"/>
                    <a:pt x="63" y="120"/>
                  </a:cubicBezTo>
                  <a:cubicBezTo>
                    <a:pt x="70" y="120"/>
                    <a:pt x="78" y="118"/>
                    <a:pt x="86" y="115"/>
                  </a:cubicBezTo>
                  <a:cubicBezTo>
                    <a:pt x="99" y="108"/>
                    <a:pt x="109" y="97"/>
                    <a:pt x="114" y="82"/>
                  </a:cubicBezTo>
                  <a:cubicBezTo>
                    <a:pt x="119" y="68"/>
                    <a:pt x="119" y="53"/>
                    <a:pt x="112" y="39"/>
                  </a:cubicBezTo>
                  <a:cubicBezTo>
                    <a:pt x="99" y="12"/>
                    <a:pt x="66" y="0"/>
                    <a:pt x="39" y="13"/>
                  </a:cubicBezTo>
                  <a:cubicBezTo>
                    <a:pt x="12" y="26"/>
                    <a:pt x="0" y="59"/>
                    <a:pt x="12" y="87"/>
                  </a:cubicBezTo>
                  <a:cubicBezTo>
                    <a:pt x="19" y="101"/>
                    <a:pt x="30" y="111"/>
                    <a:pt x="44" y="1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6" name="任意多边形: 形状 425"/>
            <p:cNvSpPr/>
            <p:nvPr/>
          </p:nvSpPr>
          <p:spPr bwMode="auto">
            <a:xfrm>
              <a:off x="1155" y="534"/>
              <a:ext cx="42" cy="40"/>
            </a:xfrm>
            <a:custGeom>
              <a:avLst/>
              <a:gdLst>
                <a:gd name="T0" fmla="*/ 49 w 117"/>
                <a:gd name="T1" fmla="*/ 110 h 111"/>
                <a:gd name="T2" fmla="*/ 59 w 117"/>
                <a:gd name="T3" fmla="*/ 111 h 111"/>
                <a:gd name="T4" fmla="*/ 88 w 117"/>
                <a:gd name="T5" fmla="*/ 102 h 111"/>
                <a:gd name="T6" fmla="*/ 100 w 117"/>
                <a:gd name="T7" fmla="*/ 28 h 111"/>
                <a:gd name="T8" fmla="*/ 29 w 117"/>
                <a:gd name="T9" fmla="*/ 16 h 111"/>
                <a:gd name="T10" fmla="*/ 16 w 117"/>
                <a:gd name="T11" fmla="*/ 88 h 111"/>
                <a:gd name="T12" fmla="*/ 49 w 117"/>
                <a:gd name="T13" fmla="*/ 11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11">
                  <a:moveTo>
                    <a:pt x="49" y="110"/>
                  </a:moveTo>
                  <a:cubicBezTo>
                    <a:pt x="52" y="111"/>
                    <a:pt x="56" y="111"/>
                    <a:pt x="59" y="111"/>
                  </a:cubicBezTo>
                  <a:cubicBezTo>
                    <a:pt x="69" y="111"/>
                    <a:pt x="79" y="108"/>
                    <a:pt x="88" y="102"/>
                  </a:cubicBezTo>
                  <a:cubicBezTo>
                    <a:pt x="111" y="85"/>
                    <a:pt x="117" y="51"/>
                    <a:pt x="100" y="28"/>
                  </a:cubicBezTo>
                  <a:cubicBezTo>
                    <a:pt x="84" y="5"/>
                    <a:pt x="52" y="0"/>
                    <a:pt x="29" y="16"/>
                  </a:cubicBezTo>
                  <a:cubicBezTo>
                    <a:pt x="6" y="32"/>
                    <a:pt x="0" y="65"/>
                    <a:pt x="16" y="88"/>
                  </a:cubicBezTo>
                  <a:cubicBezTo>
                    <a:pt x="24" y="100"/>
                    <a:pt x="36" y="108"/>
                    <a:pt x="49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7" name="任意多边形: 形状 426"/>
            <p:cNvSpPr/>
            <p:nvPr/>
          </p:nvSpPr>
          <p:spPr bwMode="auto">
            <a:xfrm>
              <a:off x="979" y="621"/>
              <a:ext cx="38" cy="36"/>
            </a:xfrm>
            <a:custGeom>
              <a:avLst/>
              <a:gdLst>
                <a:gd name="T0" fmla="*/ 52 w 105"/>
                <a:gd name="T1" fmla="*/ 98 h 98"/>
                <a:gd name="T2" fmla="*/ 86 w 105"/>
                <a:gd name="T3" fmla="*/ 84 h 98"/>
                <a:gd name="T4" fmla="*/ 86 w 105"/>
                <a:gd name="T5" fmla="*/ 15 h 98"/>
                <a:gd name="T6" fmla="*/ 52 w 105"/>
                <a:gd name="T7" fmla="*/ 1 h 98"/>
                <a:gd name="T8" fmla="*/ 18 w 105"/>
                <a:gd name="T9" fmla="*/ 15 h 98"/>
                <a:gd name="T10" fmla="*/ 18 w 105"/>
                <a:gd name="T11" fmla="*/ 84 h 98"/>
                <a:gd name="T12" fmla="*/ 52 w 105"/>
                <a:gd name="T13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98">
                  <a:moveTo>
                    <a:pt x="52" y="98"/>
                  </a:moveTo>
                  <a:cubicBezTo>
                    <a:pt x="65" y="98"/>
                    <a:pt x="77" y="93"/>
                    <a:pt x="86" y="84"/>
                  </a:cubicBezTo>
                  <a:cubicBezTo>
                    <a:pt x="105" y="65"/>
                    <a:pt x="105" y="34"/>
                    <a:pt x="86" y="15"/>
                  </a:cubicBezTo>
                  <a:cubicBezTo>
                    <a:pt x="77" y="6"/>
                    <a:pt x="65" y="0"/>
                    <a:pt x="52" y="1"/>
                  </a:cubicBezTo>
                  <a:cubicBezTo>
                    <a:pt x="39" y="1"/>
                    <a:pt x="27" y="6"/>
                    <a:pt x="18" y="15"/>
                  </a:cubicBezTo>
                  <a:cubicBezTo>
                    <a:pt x="0" y="34"/>
                    <a:pt x="0" y="65"/>
                    <a:pt x="18" y="84"/>
                  </a:cubicBezTo>
                  <a:cubicBezTo>
                    <a:pt x="27" y="93"/>
                    <a:pt x="40" y="98"/>
                    <a:pt x="52" y="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8" name="任意多边形: 形状 427"/>
            <p:cNvSpPr/>
            <p:nvPr/>
          </p:nvSpPr>
          <p:spPr bwMode="auto">
            <a:xfrm>
              <a:off x="813" y="734"/>
              <a:ext cx="37" cy="34"/>
            </a:xfrm>
            <a:custGeom>
              <a:avLst/>
              <a:gdLst>
                <a:gd name="T0" fmla="*/ 50 w 101"/>
                <a:gd name="T1" fmla="*/ 92 h 92"/>
                <a:gd name="T2" fmla="*/ 59 w 101"/>
                <a:gd name="T3" fmla="*/ 91 h 92"/>
                <a:gd name="T4" fmla="*/ 87 w 101"/>
                <a:gd name="T5" fmla="*/ 72 h 92"/>
                <a:gd name="T6" fmla="*/ 75 w 101"/>
                <a:gd name="T7" fmla="*/ 9 h 92"/>
                <a:gd name="T8" fmla="*/ 42 w 101"/>
                <a:gd name="T9" fmla="*/ 3 h 92"/>
                <a:gd name="T10" fmla="*/ 13 w 101"/>
                <a:gd name="T11" fmla="*/ 22 h 92"/>
                <a:gd name="T12" fmla="*/ 25 w 101"/>
                <a:gd name="T13" fmla="*/ 84 h 92"/>
                <a:gd name="T14" fmla="*/ 50 w 101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92">
                  <a:moveTo>
                    <a:pt x="50" y="92"/>
                  </a:moveTo>
                  <a:cubicBezTo>
                    <a:pt x="53" y="92"/>
                    <a:pt x="56" y="92"/>
                    <a:pt x="59" y="91"/>
                  </a:cubicBezTo>
                  <a:cubicBezTo>
                    <a:pt x="71" y="89"/>
                    <a:pt x="81" y="82"/>
                    <a:pt x="87" y="72"/>
                  </a:cubicBezTo>
                  <a:cubicBezTo>
                    <a:pt x="101" y="51"/>
                    <a:pt x="96" y="23"/>
                    <a:pt x="75" y="9"/>
                  </a:cubicBezTo>
                  <a:cubicBezTo>
                    <a:pt x="66" y="3"/>
                    <a:pt x="54" y="0"/>
                    <a:pt x="42" y="3"/>
                  </a:cubicBezTo>
                  <a:cubicBezTo>
                    <a:pt x="30" y="5"/>
                    <a:pt x="20" y="12"/>
                    <a:pt x="13" y="22"/>
                  </a:cubicBezTo>
                  <a:cubicBezTo>
                    <a:pt x="0" y="42"/>
                    <a:pt x="5" y="70"/>
                    <a:pt x="25" y="84"/>
                  </a:cubicBezTo>
                  <a:cubicBezTo>
                    <a:pt x="33" y="89"/>
                    <a:pt x="41" y="92"/>
                    <a:pt x="50" y="9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29" name="任意多边形: 形状 428"/>
            <p:cNvSpPr/>
            <p:nvPr/>
          </p:nvSpPr>
          <p:spPr bwMode="auto">
            <a:xfrm>
              <a:off x="664" y="877"/>
              <a:ext cx="34" cy="31"/>
            </a:xfrm>
            <a:custGeom>
              <a:avLst/>
              <a:gdLst>
                <a:gd name="T0" fmla="*/ 84 w 93"/>
                <a:gd name="T1" fmla="*/ 58 h 84"/>
                <a:gd name="T2" fmla="*/ 62 w 93"/>
                <a:gd name="T3" fmla="*/ 4 h 84"/>
                <a:gd name="T4" fmla="*/ 31 w 93"/>
                <a:gd name="T5" fmla="*/ 4 h 84"/>
                <a:gd name="T6" fmla="*/ 8 w 93"/>
                <a:gd name="T7" fmla="*/ 27 h 84"/>
                <a:gd name="T8" fmla="*/ 30 w 93"/>
                <a:gd name="T9" fmla="*/ 81 h 84"/>
                <a:gd name="T10" fmla="*/ 46 w 93"/>
                <a:gd name="T11" fmla="*/ 84 h 84"/>
                <a:gd name="T12" fmla="*/ 62 w 93"/>
                <a:gd name="T13" fmla="*/ 81 h 84"/>
                <a:gd name="T14" fmla="*/ 84 w 93"/>
                <a:gd name="T15" fmla="*/ 5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3" h="84">
                  <a:moveTo>
                    <a:pt x="84" y="58"/>
                  </a:moveTo>
                  <a:cubicBezTo>
                    <a:pt x="93" y="37"/>
                    <a:pt x="83" y="13"/>
                    <a:pt x="62" y="4"/>
                  </a:cubicBezTo>
                  <a:cubicBezTo>
                    <a:pt x="52" y="0"/>
                    <a:pt x="41" y="0"/>
                    <a:pt x="31" y="4"/>
                  </a:cubicBezTo>
                  <a:cubicBezTo>
                    <a:pt x="21" y="8"/>
                    <a:pt x="12" y="16"/>
                    <a:pt x="8" y="27"/>
                  </a:cubicBezTo>
                  <a:cubicBezTo>
                    <a:pt x="0" y="48"/>
                    <a:pt x="10" y="72"/>
                    <a:pt x="30" y="81"/>
                  </a:cubicBezTo>
                  <a:cubicBezTo>
                    <a:pt x="35" y="83"/>
                    <a:pt x="41" y="84"/>
                    <a:pt x="46" y="84"/>
                  </a:cubicBezTo>
                  <a:cubicBezTo>
                    <a:pt x="52" y="84"/>
                    <a:pt x="57" y="83"/>
                    <a:pt x="62" y="81"/>
                  </a:cubicBezTo>
                  <a:cubicBezTo>
                    <a:pt x="72" y="77"/>
                    <a:pt x="80" y="69"/>
                    <a:pt x="84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0" name="任意多边形: 形状 429"/>
            <p:cNvSpPr/>
            <p:nvPr/>
          </p:nvSpPr>
          <p:spPr bwMode="auto">
            <a:xfrm>
              <a:off x="779" y="2614"/>
              <a:ext cx="114" cy="104"/>
            </a:xfrm>
            <a:custGeom>
              <a:avLst/>
              <a:gdLst>
                <a:gd name="T0" fmla="*/ 261 w 310"/>
                <a:gd name="T1" fmla="*/ 234 h 285"/>
                <a:gd name="T2" fmla="*/ 242 w 310"/>
                <a:gd name="T3" fmla="*/ 35 h 285"/>
                <a:gd name="T4" fmla="*/ 137 w 310"/>
                <a:gd name="T5" fmla="*/ 5 h 285"/>
                <a:gd name="T6" fmla="*/ 42 w 310"/>
                <a:gd name="T7" fmla="*/ 62 h 285"/>
                <a:gd name="T8" fmla="*/ 67 w 310"/>
                <a:gd name="T9" fmla="*/ 253 h 285"/>
                <a:gd name="T10" fmla="*/ 154 w 310"/>
                <a:gd name="T11" fmla="*/ 285 h 285"/>
                <a:gd name="T12" fmla="*/ 168 w 310"/>
                <a:gd name="T13" fmla="*/ 284 h 285"/>
                <a:gd name="T14" fmla="*/ 261 w 310"/>
                <a:gd name="T15" fmla="*/ 234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0" h="285">
                  <a:moveTo>
                    <a:pt x="261" y="234"/>
                  </a:moveTo>
                  <a:cubicBezTo>
                    <a:pt x="310" y="174"/>
                    <a:pt x="301" y="85"/>
                    <a:pt x="242" y="35"/>
                  </a:cubicBezTo>
                  <a:cubicBezTo>
                    <a:pt x="213" y="11"/>
                    <a:pt x="175" y="0"/>
                    <a:pt x="137" y="5"/>
                  </a:cubicBezTo>
                  <a:cubicBezTo>
                    <a:pt x="99" y="10"/>
                    <a:pt x="64" y="31"/>
                    <a:pt x="42" y="62"/>
                  </a:cubicBezTo>
                  <a:cubicBezTo>
                    <a:pt x="0" y="122"/>
                    <a:pt x="10" y="206"/>
                    <a:pt x="67" y="253"/>
                  </a:cubicBezTo>
                  <a:cubicBezTo>
                    <a:pt x="92" y="274"/>
                    <a:pt x="122" y="285"/>
                    <a:pt x="154" y="285"/>
                  </a:cubicBezTo>
                  <a:cubicBezTo>
                    <a:pt x="159" y="285"/>
                    <a:pt x="163" y="285"/>
                    <a:pt x="168" y="284"/>
                  </a:cubicBezTo>
                  <a:cubicBezTo>
                    <a:pt x="204" y="281"/>
                    <a:pt x="238" y="263"/>
                    <a:pt x="261" y="2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1" name="任意多边形: 形状 430"/>
            <p:cNvSpPr/>
            <p:nvPr/>
          </p:nvSpPr>
          <p:spPr bwMode="auto">
            <a:xfrm>
              <a:off x="923" y="2731"/>
              <a:ext cx="112" cy="102"/>
            </a:xfrm>
            <a:custGeom>
              <a:avLst/>
              <a:gdLst>
                <a:gd name="T0" fmla="*/ 221 w 307"/>
                <a:gd name="T1" fmla="*/ 23 h 279"/>
                <a:gd name="T2" fmla="*/ 115 w 307"/>
                <a:gd name="T3" fmla="*/ 10 h 279"/>
                <a:gd name="T4" fmla="*/ 32 w 307"/>
                <a:gd name="T5" fmla="*/ 80 h 279"/>
                <a:gd name="T6" fmla="*/ 85 w 307"/>
                <a:gd name="T7" fmla="*/ 260 h 279"/>
                <a:gd name="T8" fmla="*/ 153 w 307"/>
                <a:gd name="T9" fmla="*/ 279 h 279"/>
                <a:gd name="T10" fmla="*/ 186 w 307"/>
                <a:gd name="T11" fmla="*/ 275 h 279"/>
                <a:gd name="T12" fmla="*/ 269 w 307"/>
                <a:gd name="T13" fmla="*/ 211 h 279"/>
                <a:gd name="T14" fmla="*/ 221 w 307"/>
                <a:gd name="T15" fmla="*/ 23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7" h="279">
                  <a:moveTo>
                    <a:pt x="221" y="23"/>
                  </a:moveTo>
                  <a:cubicBezTo>
                    <a:pt x="190" y="4"/>
                    <a:pt x="151" y="0"/>
                    <a:pt x="115" y="10"/>
                  </a:cubicBezTo>
                  <a:cubicBezTo>
                    <a:pt x="79" y="21"/>
                    <a:pt x="49" y="46"/>
                    <a:pt x="32" y="80"/>
                  </a:cubicBezTo>
                  <a:cubicBezTo>
                    <a:pt x="0" y="144"/>
                    <a:pt x="23" y="224"/>
                    <a:pt x="85" y="260"/>
                  </a:cubicBezTo>
                  <a:cubicBezTo>
                    <a:pt x="106" y="273"/>
                    <a:pt x="129" y="279"/>
                    <a:pt x="153" y="279"/>
                  </a:cubicBezTo>
                  <a:cubicBezTo>
                    <a:pt x="164" y="279"/>
                    <a:pt x="175" y="278"/>
                    <a:pt x="186" y="275"/>
                  </a:cubicBezTo>
                  <a:cubicBezTo>
                    <a:pt x="222" y="266"/>
                    <a:pt x="251" y="243"/>
                    <a:pt x="269" y="211"/>
                  </a:cubicBezTo>
                  <a:cubicBezTo>
                    <a:pt x="307" y="146"/>
                    <a:pt x="285" y="61"/>
                    <a:pt x="221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2" name="任意多边形: 形状 431"/>
            <p:cNvSpPr/>
            <p:nvPr/>
          </p:nvSpPr>
          <p:spPr bwMode="auto">
            <a:xfrm>
              <a:off x="1080" y="2823"/>
              <a:ext cx="108" cy="100"/>
            </a:xfrm>
            <a:custGeom>
              <a:avLst/>
              <a:gdLst>
                <a:gd name="T0" fmla="*/ 195 w 296"/>
                <a:gd name="T1" fmla="*/ 13 h 272"/>
                <a:gd name="T2" fmla="*/ 92 w 296"/>
                <a:gd name="T3" fmla="*/ 17 h 272"/>
                <a:gd name="T4" fmla="*/ 21 w 296"/>
                <a:gd name="T5" fmla="*/ 97 h 272"/>
                <a:gd name="T6" fmla="*/ 99 w 296"/>
                <a:gd name="T7" fmla="*/ 263 h 272"/>
                <a:gd name="T8" fmla="*/ 147 w 296"/>
                <a:gd name="T9" fmla="*/ 272 h 272"/>
                <a:gd name="T10" fmla="*/ 199 w 296"/>
                <a:gd name="T11" fmla="*/ 261 h 272"/>
                <a:gd name="T12" fmla="*/ 270 w 296"/>
                <a:gd name="T13" fmla="*/ 187 h 272"/>
                <a:gd name="T14" fmla="*/ 195 w 296"/>
                <a:gd name="T15" fmla="*/ 13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6" h="272">
                  <a:moveTo>
                    <a:pt x="195" y="13"/>
                  </a:moveTo>
                  <a:cubicBezTo>
                    <a:pt x="161" y="0"/>
                    <a:pt x="125" y="1"/>
                    <a:pt x="92" y="17"/>
                  </a:cubicBezTo>
                  <a:cubicBezTo>
                    <a:pt x="58" y="33"/>
                    <a:pt x="33" y="62"/>
                    <a:pt x="21" y="97"/>
                  </a:cubicBezTo>
                  <a:cubicBezTo>
                    <a:pt x="0" y="164"/>
                    <a:pt x="34" y="237"/>
                    <a:pt x="99" y="263"/>
                  </a:cubicBezTo>
                  <a:cubicBezTo>
                    <a:pt x="115" y="269"/>
                    <a:pt x="131" y="272"/>
                    <a:pt x="147" y="272"/>
                  </a:cubicBezTo>
                  <a:cubicBezTo>
                    <a:pt x="165" y="272"/>
                    <a:pt x="182" y="268"/>
                    <a:pt x="199" y="261"/>
                  </a:cubicBezTo>
                  <a:cubicBezTo>
                    <a:pt x="232" y="247"/>
                    <a:pt x="257" y="220"/>
                    <a:pt x="270" y="187"/>
                  </a:cubicBezTo>
                  <a:cubicBezTo>
                    <a:pt x="296" y="118"/>
                    <a:pt x="263" y="40"/>
                    <a:pt x="195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3" name="任意多边形: 形状 432"/>
            <p:cNvSpPr/>
            <p:nvPr/>
          </p:nvSpPr>
          <p:spPr bwMode="auto">
            <a:xfrm>
              <a:off x="1248" y="2888"/>
              <a:ext cx="101" cy="98"/>
            </a:xfrm>
            <a:custGeom>
              <a:avLst/>
              <a:gdLst>
                <a:gd name="T0" fmla="*/ 165 w 278"/>
                <a:gd name="T1" fmla="*/ 7 h 266"/>
                <a:gd name="T2" fmla="*/ 66 w 278"/>
                <a:gd name="T3" fmla="*/ 26 h 266"/>
                <a:gd name="T4" fmla="*/ 10 w 278"/>
                <a:gd name="T5" fmla="*/ 114 h 266"/>
                <a:gd name="T6" fmla="*/ 110 w 278"/>
                <a:gd name="T7" fmla="*/ 263 h 266"/>
                <a:gd name="T8" fmla="*/ 138 w 278"/>
                <a:gd name="T9" fmla="*/ 266 h 266"/>
                <a:gd name="T10" fmla="*/ 206 w 278"/>
                <a:gd name="T11" fmla="*/ 246 h 266"/>
                <a:gd name="T12" fmla="*/ 263 w 278"/>
                <a:gd name="T13" fmla="*/ 163 h 266"/>
                <a:gd name="T14" fmla="*/ 165 w 278"/>
                <a:gd name="T15" fmla="*/ 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8" h="266">
                  <a:moveTo>
                    <a:pt x="165" y="7"/>
                  </a:moveTo>
                  <a:cubicBezTo>
                    <a:pt x="131" y="0"/>
                    <a:pt x="96" y="6"/>
                    <a:pt x="66" y="26"/>
                  </a:cubicBezTo>
                  <a:cubicBezTo>
                    <a:pt x="36" y="47"/>
                    <a:pt x="16" y="79"/>
                    <a:pt x="10" y="114"/>
                  </a:cubicBezTo>
                  <a:cubicBezTo>
                    <a:pt x="0" y="182"/>
                    <a:pt x="43" y="247"/>
                    <a:pt x="110" y="263"/>
                  </a:cubicBezTo>
                  <a:cubicBezTo>
                    <a:pt x="119" y="265"/>
                    <a:pt x="128" y="266"/>
                    <a:pt x="138" y="266"/>
                  </a:cubicBezTo>
                  <a:cubicBezTo>
                    <a:pt x="161" y="266"/>
                    <a:pt x="185" y="259"/>
                    <a:pt x="206" y="246"/>
                  </a:cubicBezTo>
                  <a:cubicBezTo>
                    <a:pt x="235" y="227"/>
                    <a:pt x="255" y="198"/>
                    <a:pt x="263" y="163"/>
                  </a:cubicBezTo>
                  <a:cubicBezTo>
                    <a:pt x="278" y="93"/>
                    <a:pt x="234" y="23"/>
                    <a:pt x="16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4" name="任意多边形: 形状 433"/>
            <p:cNvSpPr/>
            <p:nvPr/>
          </p:nvSpPr>
          <p:spPr bwMode="auto">
            <a:xfrm>
              <a:off x="1421" y="2928"/>
              <a:ext cx="94" cy="94"/>
            </a:xfrm>
            <a:custGeom>
              <a:avLst/>
              <a:gdLst>
                <a:gd name="T0" fmla="*/ 134 w 255"/>
                <a:gd name="T1" fmla="*/ 2 h 256"/>
                <a:gd name="T2" fmla="*/ 42 w 255"/>
                <a:gd name="T3" fmla="*/ 35 h 256"/>
                <a:gd name="T4" fmla="*/ 0 w 255"/>
                <a:gd name="T5" fmla="*/ 128 h 256"/>
                <a:gd name="T6" fmla="*/ 117 w 255"/>
                <a:gd name="T7" fmla="*/ 256 h 256"/>
                <a:gd name="T8" fmla="*/ 126 w 255"/>
                <a:gd name="T9" fmla="*/ 256 h 256"/>
                <a:gd name="T10" fmla="*/ 207 w 255"/>
                <a:gd name="T11" fmla="*/ 226 h 256"/>
                <a:gd name="T12" fmla="*/ 251 w 255"/>
                <a:gd name="T13" fmla="*/ 138 h 256"/>
                <a:gd name="T14" fmla="*/ 134 w 255"/>
                <a:gd name="T15" fmla="*/ 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5" h="256">
                  <a:moveTo>
                    <a:pt x="134" y="2"/>
                  </a:moveTo>
                  <a:cubicBezTo>
                    <a:pt x="100" y="0"/>
                    <a:pt x="67" y="11"/>
                    <a:pt x="42" y="35"/>
                  </a:cubicBezTo>
                  <a:cubicBezTo>
                    <a:pt x="16" y="59"/>
                    <a:pt x="1" y="93"/>
                    <a:pt x="0" y="128"/>
                  </a:cubicBezTo>
                  <a:cubicBezTo>
                    <a:pt x="0" y="195"/>
                    <a:pt x="51" y="252"/>
                    <a:pt x="117" y="256"/>
                  </a:cubicBezTo>
                  <a:cubicBezTo>
                    <a:pt x="120" y="256"/>
                    <a:pt x="123" y="256"/>
                    <a:pt x="126" y="256"/>
                  </a:cubicBezTo>
                  <a:cubicBezTo>
                    <a:pt x="156" y="256"/>
                    <a:pt x="184" y="246"/>
                    <a:pt x="207" y="226"/>
                  </a:cubicBezTo>
                  <a:cubicBezTo>
                    <a:pt x="233" y="203"/>
                    <a:pt x="248" y="172"/>
                    <a:pt x="251" y="138"/>
                  </a:cubicBezTo>
                  <a:cubicBezTo>
                    <a:pt x="255" y="67"/>
                    <a:pt x="203" y="6"/>
                    <a:pt x="13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5" name="任意多边形: 形状 434"/>
            <p:cNvSpPr/>
            <p:nvPr/>
          </p:nvSpPr>
          <p:spPr bwMode="auto">
            <a:xfrm>
              <a:off x="1594" y="2941"/>
              <a:ext cx="92" cy="91"/>
            </a:xfrm>
            <a:custGeom>
              <a:avLst/>
              <a:gdLst>
                <a:gd name="T0" fmla="*/ 115 w 253"/>
                <a:gd name="T1" fmla="*/ 3 h 251"/>
                <a:gd name="T2" fmla="*/ 31 w 253"/>
                <a:gd name="T3" fmla="*/ 49 h 251"/>
                <a:gd name="T4" fmla="*/ 5 w 253"/>
                <a:gd name="T5" fmla="*/ 144 h 251"/>
                <a:gd name="T6" fmla="*/ 126 w 253"/>
                <a:gd name="T7" fmla="*/ 251 h 251"/>
                <a:gd name="T8" fmla="*/ 136 w 253"/>
                <a:gd name="T9" fmla="*/ 250 h 251"/>
                <a:gd name="T10" fmla="*/ 247 w 253"/>
                <a:gd name="T11" fmla="*/ 116 h 251"/>
                <a:gd name="T12" fmla="*/ 203 w 253"/>
                <a:gd name="T13" fmla="*/ 31 h 251"/>
                <a:gd name="T14" fmla="*/ 115 w 253"/>
                <a:gd name="T15" fmla="*/ 3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251">
                  <a:moveTo>
                    <a:pt x="115" y="3"/>
                  </a:moveTo>
                  <a:cubicBezTo>
                    <a:pt x="82" y="6"/>
                    <a:pt x="52" y="22"/>
                    <a:pt x="31" y="49"/>
                  </a:cubicBezTo>
                  <a:cubicBezTo>
                    <a:pt x="10" y="76"/>
                    <a:pt x="0" y="111"/>
                    <a:pt x="5" y="144"/>
                  </a:cubicBezTo>
                  <a:cubicBezTo>
                    <a:pt x="13" y="205"/>
                    <a:pt x="66" y="251"/>
                    <a:pt x="126" y="251"/>
                  </a:cubicBezTo>
                  <a:cubicBezTo>
                    <a:pt x="129" y="251"/>
                    <a:pt x="133" y="251"/>
                    <a:pt x="136" y="250"/>
                  </a:cubicBezTo>
                  <a:cubicBezTo>
                    <a:pt x="203" y="245"/>
                    <a:pt x="253" y="184"/>
                    <a:pt x="247" y="116"/>
                  </a:cubicBezTo>
                  <a:cubicBezTo>
                    <a:pt x="244" y="83"/>
                    <a:pt x="229" y="53"/>
                    <a:pt x="203" y="31"/>
                  </a:cubicBezTo>
                  <a:cubicBezTo>
                    <a:pt x="178" y="10"/>
                    <a:pt x="147" y="0"/>
                    <a:pt x="11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6" name="任意多边形: 形状 435"/>
            <p:cNvSpPr/>
            <p:nvPr/>
          </p:nvSpPr>
          <p:spPr bwMode="auto">
            <a:xfrm>
              <a:off x="1767" y="2927"/>
              <a:ext cx="93" cy="90"/>
            </a:xfrm>
            <a:custGeom>
              <a:avLst/>
              <a:gdLst>
                <a:gd name="T0" fmla="*/ 124 w 254"/>
                <a:gd name="T1" fmla="*/ 246 h 246"/>
                <a:gd name="T2" fmla="*/ 151 w 254"/>
                <a:gd name="T3" fmla="*/ 242 h 246"/>
                <a:gd name="T4" fmla="*/ 239 w 254"/>
                <a:gd name="T5" fmla="*/ 97 h 246"/>
                <a:gd name="T6" fmla="*/ 185 w 254"/>
                <a:gd name="T7" fmla="*/ 22 h 246"/>
                <a:gd name="T8" fmla="*/ 96 w 254"/>
                <a:gd name="T9" fmla="*/ 7 h 246"/>
                <a:gd name="T10" fmla="*/ 21 w 254"/>
                <a:gd name="T11" fmla="*/ 64 h 246"/>
                <a:gd name="T12" fmla="*/ 10 w 254"/>
                <a:gd name="T13" fmla="*/ 160 h 246"/>
                <a:gd name="T14" fmla="*/ 124 w 254"/>
                <a:gd name="T15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46">
                  <a:moveTo>
                    <a:pt x="124" y="246"/>
                  </a:moveTo>
                  <a:cubicBezTo>
                    <a:pt x="133" y="246"/>
                    <a:pt x="142" y="245"/>
                    <a:pt x="151" y="242"/>
                  </a:cubicBezTo>
                  <a:cubicBezTo>
                    <a:pt x="214" y="227"/>
                    <a:pt x="254" y="162"/>
                    <a:pt x="239" y="97"/>
                  </a:cubicBezTo>
                  <a:cubicBezTo>
                    <a:pt x="232" y="66"/>
                    <a:pt x="212" y="39"/>
                    <a:pt x="185" y="22"/>
                  </a:cubicBezTo>
                  <a:cubicBezTo>
                    <a:pt x="157" y="5"/>
                    <a:pt x="126" y="0"/>
                    <a:pt x="96" y="7"/>
                  </a:cubicBezTo>
                  <a:cubicBezTo>
                    <a:pt x="64" y="15"/>
                    <a:pt x="38" y="35"/>
                    <a:pt x="21" y="64"/>
                  </a:cubicBezTo>
                  <a:cubicBezTo>
                    <a:pt x="4" y="93"/>
                    <a:pt x="0" y="128"/>
                    <a:pt x="10" y="160"/>
                  </a:cubicBezTo>
                  <a:cubicBezTo>
                    <a:pt x="25" y="211"/>
                    <a:pt x="73" y="246"/>
                    <a:pt x="124" y="2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7" name="任意多边形: 形状 436"/>
            <p:cNvSpPr/>
            <p:nvPr/>
          </p:nvSpPr>
          <p:spPr bwMode="auto">
            <a:xfrm>
              <a:off x="1937" y="2888"/>
              <a:ext cx="92" cy="87"/>
            </a:xfrm>
            <a:custGeom>
              <a:avLst/>
              <a:gdLst>
                <a:gd name="T0" fmla="*/ 162 w 250"/>
                <a:gd name="T1" fmla="*/ 229 h 237"/>
                <a:gd name="T2" fmla="*/ 226 w 250"/>
                <a:gd name="T3" fmla="*/ 76 h 237"/>
                <a:gd name="T4" fmla="*/ 163 w 250"/>
                <a:gd name="T5" fmla="*/ 12 h 237"/>
                <a:gd name="T6" fmla="*/ 75 w 250"/>
                <a:gd name="T7" fmla="*/ 11 h 237"/>
                <a:gd name="T8" fmla="*/ 12 w 250"/>
                <a:gd name="T9" fmla="*/ 77 h 237"/>
                <a:gd name="T10" fmla="*/ 14 w 250"/>
                <a:gd name="T11" fmla="*/ 171 h 237"/>
                <a:gd name="T12" fmla="*/ 120 w 250"/>
                <a:gd name="T13" fmla="*/ 237 h 237"/>
                <a:gd name="T14" fmla="*/ 162 w 250"/>
                <a:gd name="T15" fmla="*/ 229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0" h="237">
                  <a:moveTo>
                    <a:pt x="162" y="229"/>
                  </a:moveTo>
                  <a:cubicBezTo>
                    <a:pt x="221" y="205"/>
                    <a:pt x="250" y="136"/>
                    <a:pt x="226" y="76"/>
                  </a:cubicBezTo>
                  <a:cubicBezTo>
                    <a:pt x="214" y="47"/>
                    <a:pt x="192" y="24"/>
                    <a:pt x="163" y="12"/>
                  </a:cubicBezTo>
                  <a:cubicBezTo>
                    <a:pt x="135" y="0"/>
                    <a:pt x="103" y="0"/>
                    <a:pt x="75" y="11"/>
                  </a:cubicBezTo>
                  <a:cubicBezTo>
                    <a:pt x="46" y="23"/>
                    <a:pt x="24" y="47"/>
                    <a:pt x="12" y="77"/>
                  </a:cubicBezTo>
                  <a:cubicBezTo>
                    <a:pt x="0" y="108"/>
                    <a:pt x="1" y="142"/>
                    <a:pt x="14" y="171"/>
                  </a:cubicBezTo>
                  <a:cubicBezTo>
                    <a:pt x="34" y="212"/>
                    <a:pt x="76" y="237"/>
                    <a:pt x="120" y="237"/>
                  </a:cubicBezTo>
                  <a:cubicBezTo>
                    <a:pt x="134" y="237"/>
                    <a:pt x="149" y="235"/>
                    <a:pt x="162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8" name="任意多边形: 形状 437"/>
            <p:cNvSpPr/>
            <p:nvPr/>
          </p:nvSpPr>
          <p:spPr bwMode="auto">
            <a:xfrm>
              <a:off x="2101" y="2822"/>
              <a:ext cx="89" cy="85"/>
            </a:xfrm>
            <a:custGeom>
              <a:avLst/>
              <a:gdLst>
                <a:gd name="T0" fmla="*/ 212 w 244"/>
                <a:gd name="T1" fmla="*/ 60 h 232"/>
                <a:gd name="T2" fmla="*/ 143 w 244"/>
                <a:gd name="T3" fmla="*/ 7 h 232"/>
                <a:gd name="T4" fmla="*/ 58 w 244"/>
                <a:gd name="T5" fmla="*/ 20 h 232"/>
                <a:gd name="T6" fmla="*/ 7 w 244"/>
                <a:gd name="T7" fmla="*/ 93 h 232"/>
                <a:gd name="T8" fmla="*/ 23 w 244"/>
                <a:gd name="T9" fmla="*/ 182 h 232"/>
                <a:gd name="T10" fmla="*/ 116 w 244"/>
                <a:gd name="T11" fmla="*/ 232 h 232"/>
                <a:gd name="T12" fmla="*/ 173 w 244"/>
                <a:gd name="T13" fmla="*/ 216 h 232"/>
                <a:gd name="T14" fmla="*/ 212 w 244"/>
                <a:gd name="T15" fmla="*/ 6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4" h="232">
                  <a:moveTo>
                    <a:pt x="212" y="60"/>
                  </a:moveTo>
                  <a:cubicBezTo>
                    <a:pt x="197" y="33"/>
                    <a:pt x="172" y="15"/>
                    <a:pt x="143" y="7"/>
                  </a:cubicBezTo>
                  <a:cubicBezTo>
                    <a:pt x="113" y="0"/>
                    <a:pt x="83" y="4"/>
                    <a:pt x="58" y="20"/>
                  </a:cubicBezTo>
                  <a:cubicBezTo>
                    <a:pt x="32" y="36"/>
                    <a:pt x="14" y="62"/>
                    <a:pt x="7" y="93"/>
                  </a:cubicBezTo>
                  <a:cubicBezTo>
                    <a:pt x="0" y="124"/>
                    <a:pt x="6" y="156"/>
                    <a:pt x="23" y="182"/>
                  </a:cubicBezTo>
                  <a:cubicBezTo>
                    <a:pt x="44" y="214"/>
                    <a:pt x="80" y="232"/>
                    <a:pt x="116" y="232"/>
                  </a:cubicBezTo>
                  <a:cubicBezTo>
                    <a:pt x="136" y="232"/>
                    <a:pt x="156" y="227"/>
                    <a:pt x="173" y="216"/>
                  </a:cubicBezTo>
                  <a:cubicBezTo>
                    <a:pt x="226" y="184"/>
                    <a:pt x="244" y="113"/>
                    <a:pt x="21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39" name="任意多边形: 形状 438"/>
            <p:cNvSpPr/>
            <p:nvPr/>
          </p:nvSpPr>
          <p:spPr bwMode="auto">
            <a:xfrm>
              <a:off x="2255" y="2732"/>
              <a:ext cx="85" cy="82"/>
            </a:xfrm>
            <a:custGeom>
              <a:avLst/>
              <a:gdLst>
                <a:gd name="T0" fmla="*/ 194 w 233"/>
                <a:gd name="T1" fmla="*/ 42 h 224"/>
                <a:gd name="T2" fmla="*/ 120 w 233"/>
                <a:gd name="T3" fmla="*/ 3 h 224"/>
                <a:gd name="T4" fmla="*/ 41 w 233"/>
                <a:gd name="T5" fmla="*/ 28 h 224"/>
                <a:gd name="T6" fmla="*/ 2 w 233"/>
                <a:gd name="T7" fmla="*/ 106 h 224"/>
                <a:gd name="T8" fmla="*/ 31 w 233"/>
                <a:gd name="T9" fmla="*/ 189 h 224"/>
                <a:gd name="T10" fmla="*/ 110 w 233"/>
                <a:gd name="T11" fmla="*/ 224 h 224"/>
                <a:gd name="T12" fmla="*/ 181 w 233"/>
                <a:gd name="T13" fmla="*/ 198 h 224"/>
                <a:gd name="T14" fmla="*/ 194 w 233"/>
                <a:gd name="T15" fmla="*/ 42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224">
                  <a:moveTo>
                    <a:pt x="194" y="42"/>
                  </a:moveTo>
                  <a:cubicBezTo>
                    <a:pt x="176" y="20"/>
                    <a:pt x="149" y="6"/>
                    <a:pt x="120" y="3"/>
                  </a:cubicBezTo>
                  <a:cubicBezTo>
                    <a:pt x="90" y="0"/>
                    <a:pt x="63" y="9"/>
                    <a:pt x="41" y="28"/>
                  </a:cubicBezTo>
                  <a:cubicBezTo>
                    <a:pt x="18" y="47"/>
                    <a:pt x="4" y="76"/>
                    <a:pt x="2" y="106"/>
                  </a:cubicBezTo>
                  <a:cubicBezTo>
                    <a:pt x="0" y="137"/>
                    <a:pt x="11" y="167"/>
                    <a:pt x="31" y="189"/>
                  </a:cubicBezTo>
                  <a:cubicBezTo>
                    <a:pt x="52" y="212"/>
                    <a:pt x="81" y="224"/>
                    <a:pt x="110" y="224"/>
                  </a:cubicBezTo>
                  <a:cubicBezTo>
                    <a:pt x="135" y="224"/>
                    <a:pt x="160" y="215"/>
                    <a:pt x="181" y="198"/>
                  </a:cubicBezTo>
                  <a:cubicBezTo>
                    <a:pt x="226" y="159"/>
                    <a:pt x="233" y="89"/>
                    <a:pt x="19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0" name="任意多边形: 形状 439"/>
            <p:cNvSpPr/>
            <p:nvPr/>
          </p:nvSpPr>
          <p:spPr bwMode="auto">
            <a:xfrm>
              <a:off x="2396" y="2616"/>
              <a:ext cx="83" cy="79"/>
            </a:xfrm>
            <a:custGeom>
              <a:avLst/>
              <a:gdLst>
                <a:gd name="T0" fmla="*/ 101 w 226"/>
                <a:gd name="T1" fmla="*/ 2 h 216"/>
                <a:gd name="T2" fmla="*/ 28 w 226"/>
                <a:gd name="T3" fmla="*/ 39 h 216"/>
                <a:gd name="T4" fmla="*/ 3 w 226"/>
                <a:gd name="T5" fmla="*/ 120 h 216"/>
                <a:gd name="T6" fmla="*/ 43 w 226"/>
                <a:gd name="T7" fmla="*/ 194 h 216"/>
                <a:gd name="T8" fmla="*/ 107 w 226"/>
                <a:gd name="T9" fmla="*/ 216 h 216"/>
                <a:gd name="T10" fmla="*/ 188 w 226"/>
                <a:gd name="T11" fmla="*/ 180 h 216"/>
                <a:gd name="T12" fmla="*/ 177 w 226"/>
                <a:gd name="T13" fmla="*/ 28 h 216"/>
                <a:gd name="T14" fmla="*/ 101 w 226"/>
                <a:gd name="T15" fmla="*/ 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" h="216">
                  <a:moveTo>
                    <a:pt x="101" y="2"/>
                  </a:moveTo>
                  <a:cubicBezTo>
                    <a:pt x="72" y="4"/>
                    <a:pt x="46" y="17"/>
                    <a:pt x="28" y="39"/>
                  </a:cubicBezTo>
                  <a:cubicBezTo>
                    <a:pt x="9" y="61"/>
                    <a:pt x="0" y="90"/>
                    <a:pt x="3" y="120"/>
                  </a:cubicBezTo>
                  <a:cubicBezTo>
                    <a:pt x="6" y="149"/>
                    <a:pt x="20" y="176"/>
                    <a:pt x="43" y="194"/>
                  </a:cubicBezTo>
                  <a:cubicBezTo>
                    <a:pt x="62" y="209"/>
                    <a:pt x="84" y="216"/>
                    <a:pt x="107" y="216"/>
                  </a:cubicBezTo>
                  <a:cubicBezTo>
                    <a:pt x="137" y="216"/>
                    <a:pt x="167" y="204"/>
                    <a:pt x="188" y="180"/>
                  </a:cubicBezTo>
                  <a:cubicBezTo>
                    <a:pt x="226" y="135"/>
                    <a:pt x="221" y="67"/>
                    <a:pt x="177" y="28"/>
                  </a:cubicBezTo>
                  <a:cubicBezTo>
                    <a:pt x="156" y="9"/>
                    <a:pt x="129" y="0"/>
                    <a:pt x="10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1" name="任意多边形: 形状 440"/>
            <p:cNvSpPr/>
            <p:nvPr/>
          </p:nvSpPr>
          <p:spPr bwMode="auto">
            <a:xfrm>
              <a:off x="2519" y="2476"/>
              <a:ext cx="82" cy="77"/>
            </a:xfrm>
            <a:custGeom>
              <a:avLst/>
              <a:gdLst>
                <a:gd name="T0" fmla="*/ 160 w 223"/>
                <a:gd name="T1" fmla="*/ 19 h 211"/>
                <a:gd name="T2" fmla="*/ 83 w 223"/>
                <a:gd name="T3" fmla="*/ 6 h 211"/>
                <a:gd name="T4" fmla="*/ 19 w 223"/>
                <a:gd name="T5" fmla="*/ 52 h 211"/>
                <a:gd name="T6" fmla="*/ 7 w 223"/>
                <a:gd name="T7" fmla="*/ 134 h 211"/>
                <a:gd name="T8" fmla="*/ 57 w 223"/>
                <a:gd name="T9" fmla="*/ 199 h 211"/>
                <a:gd name="T10" fmla="*/ 105 w 223"/>
                <a:gd name="T11" fmla="*/ 211 h 211"/>
                <a:gd name="T12" fmla="*/ 193 w 223"/>
                <a:gd name="T13" fmla="*/ 162 h 211"/>
                <a:gd name="T14" fmla="*/ 160 w 223"/>
                <a:gd name="T15" fmla="*/ 1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3" h="211">
                  <a:moveTo>
                    <a:pt x="160" y="19"/>
                  </a:moveTo>
                  <a:cubicBezTo>
                    <a:pt x="137" y="4"/>
                    <a:pt x="110" y="0"/>
                    <a:pt x="83" y="6"/>
                  </a:cubicBezTo>
                  <a:cubicBezTo>
                    <a:pt x="56" y="12"/>
                    <a:pt x="33" y="28"/>
                    <a:pt x="19" y="52"/>
                  </a:cubicBezTo>
                  <a:cubicBezTo>
                    <a:pt x="4" y="76"/>
                    <a:pt x="0" y="106"/>
                    <a:pt x="7" y="134"/>
                  </a:cubicBezTo>
                  <a:cubicBezTo>
                    <a:pt x="15" y="162"/>
                    <a:pt x="33" y="185"/>
                    <a:pt x="57" y="199"/>
                  </a:cubicBezTo>
                  <a:cubicBezTo>
                    <a:pt x="72" y="207"/>
                    <a:pt x="88" y="211"/>
                    <a:pt x="105" y="211"/>
                  </a:cubicBezTo>
                  <a:cubicBezTo>
                    <a:pt x="140" y="211"/>
                    <a:pt x="174" y="193"/>
                    <a:pt x="193" y="162"/>
                  </a:cubicBezTo>
                  <a:cubicBezTo>
                    <a:pt x="223" y="113"/>
                    <a:pt x="208" y="49"/>
                    <a:pt x="16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2" name="任意多边形: 形状 441"/>
            <p:cNvSpPr/>
            <p:nvPr/>
          </p:nvSpPr>
          <p:spPr bwMode="auto">
            <a:xfrm>
              <a:off x="2618" y="2323"/>
              <a:ext cx="78" cy="74"/>
            </a:xfrm>
            <a:custGeom>
              <a:avLst/>
              <a:gdLst>
                <a:gd name="T0" fmla="*/ 10 w 214"/>
                <a:gd name="T1" fmla="*/ 64 h 204"/>
                <a:gd name="T2" fmla="*/ 12 w 214"/>
                <a:gd name="T3" fmla="*/ 145 h 204"/>
                <a:gd name="T4" fmla="*/ 68 w 214"/>
                <a:gd name="T5" fmla="*/ 199 h 204"/>
                <a:gd name="T6" fmla="*/ 101 w 214"/>
                <a:gd name="T7" fmla="*/ 204 h 204"/>
                <a:gd name="T8" fmla="*/ 193 w 214"/>
                <a:gd name="T9" fmla="*/ 142 h 204"/>
                <a:gd name="T10" fmla="*/ 140 w 214"/>
                <a:gd name="T11" fmla="*/ 10 h 204"/>
                <a:gd name="T12" fmla="*/ 65 w 214"/>
                <a:gd name="T13" fmla="*/ 10 h 204"/>
                <a:gd name="T14" fmla="*/ 10 w 214"/>
                <a:gd name="T15" fmla="*/ 6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4" h="204">
                  <a:moveTo>
                    <a:pt x="10" y="64"/>
                  </a:moveTo>
                  <a:cubicBezTo>
                    <a:pt x="0" y="90"/>
                    <a:pt x="0" y="119"/>
                    <a:pt x="12" y="145"/>
                  </a:cubicBezTo>
                  <a:cubicBezTo>
                    <a:pt x="23" y="170"/>
                    <a:pt x="43" y="189"/>
                    <a:pt x="68" y="199"/>
                  </a:cubicBezTo>
                  <a:cubicBezTo>
                    <a:pt x="79" y="202"/>
                    <a:pt x="90" y="204"/>
                    <a:pt x="101" y="204"/>
                  </a:cubicBezTo>
                  <a:cubicBezTo>
                    <a:pt x="140" y="204"/>
                    <a:pt x="178" y="180"/>
                    <a:pt x="193" y="142"/>
                  </a:cubicBezTo>
                  <a:cubicBezTo>
                    <a:pt x="214" y="91"/>
                    <a:pt x="191" y="32"/>
                    <a:pt x="140" y="10"/>
                  </a:cubicBezTo>
                  <a:cubicBezTo>
                    <a:pt x="116" y="0"/>
                    <a:pt x="89" y="0"/>
                    <a:pt x="65" y="10"/>
                  </a:cubicBezTo>
                  <a:cubicBezTo>
                    <a:pt x="40" y="20"/>
                    <a:pt x="20" y="39"/>
                    <a:pt x="10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3" name="任意多边形: 形状 442"/>
            <p:cNvSpPr/>
            <p:nvPr/>
          </p:nvSpPr>
          <p:spPr bwMode="auto">
            <a:xfrm>
              <a:off x="2690" y="2159"/>
              <a:ext cx="75" cy="72"/>
            </a:xfrm>
            <a:custGeom>
              <a:avLst/>
              <a:gdLst>
                <a:gd name="T0" fmla="*/ 193 w 205"/>
                <a:gd name="T1" fmla="*/ 124 h 199"/>
                <a:gd name="T2" fmla="*/ 123 w 205"/>
                <a:gd name="T3" fmla="*/ 6 h 199"/>
                <a:gd name="T4" fmla="*/ 51 w 205"/>
                <a:gd name="T5" fmla="*/ 17 h 199"/>
                <a:gd name="T6" fmla="*/ 6 w 205"/>
                <a:gd name="T7" fmla="*/ 78 h 199"/>
                <a:gd name="T8" fmla="*/ 20 w 205"/>
                <a:gd name="T9" fmla="*/ 154 h 199"/>
                <a:gd name="T10" fmla="*/ 82 w 205"/>
                <a:gd name="T11" fmla="*/ 197 h 199"/>
                <a:gd name="T12" fmla="*/ 100 w 205"/>
                <a:gd name="T13" fmla="*/ 199 h 199"/>
                <a:gd name="T14" fmla="*/ 193 w 205"/>
                <a:gd name="T15" fmla="*/ 12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199">
                  <a:moveTo>
                    <a:pt x="193" y="124"/>
                  </a:moveTo>
                  <a:cubicBezTo>
                    <a:pt x="205" y="72"/>
                    <a:pt x="174" y="19"/>
                    <a:pt x="123" y="6"/>
                  </a:cubicBezTo>
                  <a:cubicBezTo>
                    <a:pt x="98" y="0"/>
                    <a:pt x="73" y="4"/>
                    <a:pt x="51" y="17"/>
                  </a:cubicBezTo>
                  <a:cubicBezTo>
                    <a:pt x="28" y="31"/>
                    <a:pt x="12" y="53"/>
                    <a:pt x="6" y="78"/>
                  </a:cubicBezTo>
                  <a:cubicBezTo>
                    <a:pt x="0" y="104"/>
                    <a:pt x="5" y="131"/>
                    <a:pt x="20" y="154"/>
                  </a:cubicBezTo>
                  <a:cubicBezTo>
                    <a:pt x="34" y="176"/>
                    <a:pt x="57" y="192"/>
                    <a:pt x="82" y="197"/>
                  </a:cubicBezTo>
                  <a:cubicBezTo>
                    <a:pt x="88" y="198"/>
                    <a:pt x="94" y="199"/>
                    <a:pt x="100" y="199"/>
                  </a:cubicBezTo>
                  <a:cubicBezTo>
                    <a:pt x="143" y="199"/>
                    <a:pt x="182" y="168"/>
                    <a:pt x="193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4" name="任意多边形: 形状 443"/>
            <p:cNvSpPr/>
            <p:nvPr/>
          </p:nvSpPr>
          <p:spPr bwMode="auto">
            <a:xfrm>
              <a:off x="2738" y="1989"/>
              <a:ext cx="69" cy="69"/>
            </a:xfrm>
            <a:custGeom>
              <a:avLst/>
              <a:gdLst>
                <a:gd name="T0" fmla="*/ 2 w 191"/>
                <a:gd name="T1" fmla="*/ 88 h 191"/>
                <a:gd name="T2" fmla="*/ 25 w 191"/>
                <a:gd name="T3" fmla="*/ 159 h 191"/>
                <a:gd name="T4" fmla="*/ 91 w 191"/>
                <a:gd name="T5" fmla="*/ 191 h 191"/>
                <a:gd name="T6" fmla="*/ 186 w 191"/>
                <a:gd name="T7" fmla="*/ 104 h 191"/>
                <a:gd name="T8" fmla="*/ 102 w 191"/>
                <a:gd name="T9" fmla="*/ 2 h 191"/>
                <a:gd name="T10" fmla="*/ 35 w 191"/>
                <a:gd name="T11" fmla="*/ 24 h 191"/>
                <a:gd name="T12" fmla="*/ 2 w 191"/>
                <a:gd name="T13" fmla="*/ 88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1" h="191">
                  <a:moveTo>
                    <a:pt x="2" y="88"/>
                  </a:moveTo>
                  <a:cubicBezTo>
                    <a:pt x="0" y="114"/>
                    <a:pt x="8" y="140"/>
                    <a:pt x="25" y="159"/>
                  </a:cubicBezTo>
                  <a:cubicBezTo>
                    <a:pt x="42" y="178"/>
                    <a:pt x="66" y="190"/>
                    <a:pt x="91" y="191"/>
                  </a:cubicBezTo>
                  <a:cubicBezTo>
                    <a:pt x="141" y="191"/>
                    <a:pt x="182" y="153"/>
                    <a:pt x="186" y="104"/>
                  </a:cubicBezTo>
                  <a:cubicBezTo>
                    <a:pt x="191" y="52"/>
                    <a:pt x="153" y="7"/>
                    <a:pt x="102" y="2"/>
                  </a:cubicBezTo>
                  <a:cubicBezTo>
                    <a:pt x="77" y="0"/>
                    <a:pt x="54" y="8"/>
                    <a:pt x="35" y="24"/>
                  </a:cubicBezTo>
                  <a:cubicBezTo>
                    <a:pt x="16" y="40"/>
                    <a:pt x="4" y="63"/>
                    <a:pt x="2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5" name="任意多边形: 形状 444"/>
            <p:cNvSpPr/>
            <p:nvPr/>
          </p:nvSpPr>
          <p:spPr bwMode="auto">
            <a:xfrm>
              <a:off x="2758" y="1815"/>
              <a:ext cx="68" cy="66"/>
            </a:xfrm>
            <a:custGeom>
              <a:avLst/>
              <a:gdLst>
                <a:gd name="T0" fmla="*/ 182 w 185"/>
                <a:gd name="T1" fmla="*/ 86 h 183"/>
                <a:gd name="T2" fmla="*/ 151 w 185"/>
                <a:gd name="T3" fmla="*/ 23 h 183"/>
                <a:gd name="T4" fmla="*/ 86 w 185"/>
                <a:gd name="T5" fmla="*/ 1 h 183"/>
                <a:gd name="T6" fmla="*/ 3 w 185"/>
                <a:gd name="T7" fmla="*/ 98 h 183"/>
                <a:gd name="T8" fmla="*/ 36 w 185"/>
                <a:gd name="T9" fmla="*/ 163 h 183"/>
                <a:gd name="T10" fmla="*/ 93 w 185"/>
                <a:gd name="T11" fmla="*/ 183 h 183"/>
                <a:gd name="T12" fmla="*/ 103 w 185"/>
                <a:gd name="T13" fmla="*/ 183 h 183"/>
                <a:gd name="T14" fmla="*/ 182 w 185"/>
                <a:gd name="T15" fmla="*/ 86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83">
                  <a:moveTo>
                    <a:pt x="182" y="86"/>
                  </a:moveTo>
                  <a:cubicBezTo>
                    <a:pt x="180" y="62"/>
                    <a:pt x="169" y="39"/>
                    <a:pt x="151" y="23"/>
                  </a:cubicBezTo>
                  <a:cubicBezTo>
                    <a:pt x="133" y="7"/>
                    <a:pt x="110" y="0"/>
                    <a:pt x="86" y="1"/>
                  </a:cubicBezTo>
                  <a:cubicBezTo>
                    <a:pt x="37" y="5"/>
                    <a:pt x="0" y="48"/>
                    <a:pt x="3" y="98"/>
                  </a:cubicBezTo>
                  <a:cubicBezTo>
                    <a:pt x="5" y="123"/>
                    <a:pt x="17" y="147"/>
                    <a:pt x="36" y="163"/>
                  </a:cubicBezTo>
                  <a:cubicBezTo>
                    <a:pt x="52" y="176"/>
                    <a:pt x="73" y="183"/>
                    <a:pt x="93" y="183"/>
                  </a:cubicBezTo>
                  <a:cubicBezTo>
                    <a:pt x="96" y="183"/>
                    <a:pt x="100" y="183"/>
                    <a:pt x="103" y="183"/>
                  </a:cubicBezTo>
                  <a:cubicBezTo>
                    <a:pt x="150" y="177"/>
                    <a:pt x="185" y="134"/>
                    <a:pt x="182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6" name="任意多边形: 形状 445"/>
            <p:cNvSpPr/>
            <p:nvPr/>
          </p:nvSpPr>
          <p:spPr bwMode="auto">
            <a:xfrm>
              <a:off x="2752" y="1639"/>
              <a:ext cx="69" cy="65"/>
            </a:xfrm>
            <a:custGeom>
              <a:avLst/>
              <a:gdLst>
                <a:gd name="T0" fmla="*/ 51 w 189"/>
                <a:gd name="T1" fmla="*/ 166 h 178"/>
                <a:gd name="T2" fmla="*/ 95 w 189"/>
                <a:gd name="T3" fmla="*/ 178 h 178"/>
                <a:gd name="T4" fmla="*/ 118 w 189"/>
                <a:gd name="T5" fmla="*/ 175 h 178"/>
                <a:gd name="T6" fmla="*/ 179 w 189"/>
                <a:gd name="T7" fmla="*/ 71 h 178"/>
                <a:gd name="T8" fmla="*/ 140 w 189"/>
                <a:gd name="T9" fmla="*/ 16 h 178"/>
                <a:gd name="T10" fmla="*/ 76 w 189"/>
                <a:gd name="T11" fmla="*/ 5 h 178"/>
                <a:gd name="T12" fmla="*/ 11 w 189"/>
                <a:gd name="T13" fmla="*/ 109 h 178"/>
                <a:gd name="T14" fmla="*/ 51 w 189"/>
                <a:gd name="T15" fmla="*/ 16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178">
                  <a:moveTo>
                    <a:pt x="51" y="166"/>
                  </a:moveTo>
                  <a:cubicBezTo>
                    <a:pt x="65" y="174"/>
                    <a:pt x="80" y="178"/>
                    <a:pt x="95" y="178"/>
                  </a:cubicBezTo>
                  <a:cubicBezTo>
                    <a:pt x="103" y="178"/>
                    <a:pt x="111" y="177"/>
                    <a:pt x="118" y="175"/>
                  </a:cubicBezTo>
                  <a:cubicBezTo>
                    <a:pt x="161" y="163"/>
                    <a:pt x="189" y="116"/>
                    <a:pt x="179" y="71"/>
                  </a:cubicBezTo>
                  <a:cubicBezTo>
                    <a:pt x="174" y="48"/>
                    <a:pt x="160" y="28"/>
                    <a:pt x="140" y="16"/>
                  </a:cubicBezTo>
                  <a:cubicBezTo>
                    <a:pt x="121" y="4"/>
                    <a:pt x="98" y="0"/>
                    <a:pt x="76" y="5"/>
                  </a:cubicBezTo>
                  <a:cubicBezTo>
                    <a:pt x="29" y="15"/>
                    <a:pt x="0" y="62"/>
                    <a:pt x="11" y="109"/>
                  </a:cubicBezTo>
                  <a:cubicBezTo>
                    <a:pt x="16" y="133"/>
                    <a:pt x="30" y="153"/>
                    <a:pt x="51" y="1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7" name="任意多边形: 形状 446"/>
            <p:cNvSpPr/>
            <p:nvPr/>
          </p:nvSpPr>
          <p:spPr bwMode="auto">
            <a:xfrm>
              <a:off x="2720" y="1466"/>
              <a:ext cx="69" cy="63"/>
            </a:xfrm>
            <a:custGeom>
              <a:avLst/>
              <a:gdLst>
                <a:gd name="T0" fmla="*/ 17 w 188"/>
                <a:gd name="T1" fmla="*/ 118 h 171"/>
                <a:gd name="T2" fmla="*/ 64 w 188"/>
                <a:gd name="T3" fmla="*/ 165 h 171"/>
                <a:gd name="T4" fmla="*/ 95 w 188"/>
                <a:gd name="T5" fmla="*/ 171 h 171"/>
                <a:gd name="T6" fmla="*/ 129 w 188"/>
                <a:gd name="T7" fmla="*/ 164 h 171"/>
                <a:gd name="T8" fmla="*/ 172 w 188"/>
                <a:gd name="T9" fmla="*/ 56 h 171"/>
                <a:gd name="T10" fmla="*/ 127 w 188"/>
                <a:gd name="T11" fmla="*/ 9 h 171"/>
                <a:gd name="T12" fmla="*/ 64 w 188"/>
                <a:gd name="T13" fmla="*/ 8 h 171"/>
                <a:gd name="T14" fmla="*/ 17 w 188"/>
                <a:gd name="T15" fmla="*/ 11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8" h="171">
                  <a:moveTo>
                    <a:pt x="17" y="118"/>
                  </a:moveTo>
                  <a:cubicBezTo>
                    <a:pt x="25" y="139"/>
                    <a:pt x="42" y="157"/>
                    <a:pt x="64" y="165"/>
                  </a:cubicBezTo>
                  <a:cubicBezTo>
                    <a:pt x="74" y="169"/>
                    <a:pt x="85" y="171"/>
                    <a:pt x="95" y="171"/>
                  </a:cubicBezTo>
                  <a:cubicBezTo>
                    <a:pt x="107" y="171"/>
                    <a:pt x="118" y="169"/>
                    <a:pt x="129" y="164"/>
                  </a:cubicBezTo>
                  <a:cubicBezTo>
                    <a:pt x="168" y="146"/>
                    <a:pt x="188" y="98"/>
                    <a:pt x="172" y="56"/>
                  </a:cubicBezTo>
                  <a:cubicBezTo>
                    <a:pt x="164" y="35"/>
                    <a:pt x="148" y="18"/>
                    <a:pt x="127" y="9"/>
                  </a:cubicBezTo>
                  <a:cubicBezTo>
                    <a:pt x="107" y="1"/>
                    <a:pt x="85" y="0"/>
                    <a:pt x="64" y="8"/>
                  </a:cubicBezTo>
                  <a:cubicBezTo>
                    <a:pt x="22" y="25"/>
                    <a:pt x="0" y="75"/>
                    <a:pt x="17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8" name="任意多边形: 形状 447"/>
            <p:cNvSpPr/>
            <p:nvPr/>
          </p:nvSpPr>
          <p:spPr bwMode="auto">
            <a:xfrm>
              <a:off x="2665" y="1299"/>
              <a:ext cx="66" cy="61"/>
            </a:xfrm>
            <a:custGeom>
              <a:avLst/>
              <a:gdLst>
                <a:gd name="T0" fmla="*/ 73 w 181"/>
                <a:gd name="T1" fmla="*/ 163 h 165"/>
                <a:gd name="T2" fmla="*/ 91 w 181"/>
                <a:gd name="T3" fmla="*/ 165 h 165"/>
                <a:gd name="T4" fmla="*/ 135 w 181"/>
                <a:gd name="T5" fmla="*/ 152 h 165"/>
                <a:gd name="T6" fmla="*/ 160 w 181"/>
                <a:gd name="T7" fmla="*/ 43 h 165"/>
                <a:gd name="T8" fmla="*/ 111 w 181"/>
                <a:gd name="T9" fmla="*/ 5 h 165"/>
                <a:gd name="T10" fmla="*/ 51 w 181"/>
                <a:gd name="T11" fmla="*/ 14 h 165"/>
                <a:gd name="T12" fmla="*/ 22 w 181"/>
                <a:gd name="T13" fmla="*/ 125 h 165"/>
                <a:gd name="T14" fmla="*/ 73 w 181"/>
                <a:gd name="T15" fmla="*/ 16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165">
                  <a:moveTo>
                    <a:pt x="73" y="163"/>
                  </a:moveTo>
                  <a:cubicBezTo>
                    <a:pt x="79" y="164"/>
                    <a:pt x="85" y="165"/>
                    <a:pt x="91" y="165"/>
                  </a:cubicBezTo>
                  <a:cubicBezTo>
                    <a:pt x="107" y="165"/>
                    <a:pt x="122" y="161"/>
                    <a:pt x="135" y="152"/>
                  </a:cubicBezTo>
                  <a:cubicBezTo>
                    <a:pt x="170" y="129"/>
                    <a:pt x="181" y="80"/>
                    <a:pt x="160" y="43"/>
                  </a:cubicBezTo>
                  <a:cubicBezTo>
                    <a:pt x="149" y="24"/>
                    <a:pt x="131" y="11"/>
                    <a:pt x="111" y="5"/>
                  </a:cubicBezTo>
                  <a:cubicBezTo>
                    <a:pt x="90" y="0"/>
                    <a:pt x="69" y="3"/>
                    <a:pt x="51" y="14"/>
                  </a:cubicBezTo>
                  <a:cubicBezTo>
                    <a:pt x="12" y="37"/>
                    <a:pt x="0" y="86"/>
                    <a:pt x="22" y="125"/>
                  </a:cubicBezTo>
                  <a:cubicBezTo>
                    <a:pt x="33" y="144"/>
                    <a:pt x="51" y="158"/>
                    <a:pt x="73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49" name="任意多边形: 形状 448"/>
            <p:cNvSpPr/>
            <p:nvPr/>
          </p:nvSpPr>
          <p:spPr bwMode="auto">
            <a:xfrm>
              <a:off x="2585" y="1141"/>
              <a:ext cx="63" cy="58"/>
            </a:xfrm>
            <a:custGeom>
              <a:avLst/>
              <a:gdLst>
                <a:gd name="T0" fmla="*/ 37 w 171"/>
                <a:gd name="T1" fmla="*/ 20 h 157"/>
                <a:gd name="T2" fmla="*/ 27 w 171"/>
                <a:gd name="T3" fmla="*/ 129 h 157"/>
                <a:gd name="T4" fmla="*/ 81 w 171"/>
                <a:gd name="T5" fmla="*/ 157 h 157"/>
                <a:gd name="T6" fmla="*/ 86 w 171"/>
                <a:gd name="T7" fmla="*/ 157 h 157"/>
                <a:gd name="T8" fmla="*/ 138 w 171"/>
                <a:gd name="T9" fmla="*/ 137 h 157"/>
                <a:gd name="T10" fmla="*/ 145 w 171"/>
                <a:gd name="T11" fmla="*/ 30 h 157"/>
                <a:gd name="T12" fmla="*/ 93 w 171"/>
                <a:gd name="T13" fmla="*/ 2 h 157"/>
                <a:gd name="T14" fmla="*/ 37 w 171"/>
                <a:gd name="T15" fmla="*/ 2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57">
                  <a:moveTo>
                    <a:pt x="37" y="20"/>
                  </a:moveTo>
                  <a:cubicBezTo>
                    <a:pt x="5" y="47"/>
                    <a:pt x="0" y="96"/>
                    <a:pt x="27" y="129"/>
                  </a:cubicBezTo>
                  <a:cubicBezTo>
                    <a:pt x="40" y="145"/>
                    <a:pt x="60" y="156"/>
                    <a:pt x="81" y="157"/>
                  </a:cubicBezTo>
                  <a:cubicBezTo>
                    <a:pt x="83" y="157"/>
                    <a:pt x="85" y="157"/>
                    <a:pt x="86" y="157"/>
                  </a:cubicBezTo>
                  <a:cubicBezTo>
                    <a:pt x="105" y="157"/>
                    <a:pt x="124" y="150"/>
                    <a:pt x="138" y="137"/>
                  </a:cubicBezTo>
                  <a:cubicBezTo>
                    <a:pt x="167" y="110"/>
                    <a:pt x="171" y="62"/>
                    <a:pt x="145" y="30"/>
                  </a:cubicBezTo>
                  <a:cubicBezTo>
                    <a:pt x="132" y="14"/>
                    <a:pt x="114" y="4"/>
                    <a:pt x="93" y="2"/>
                  </a:cubicBezTo>
                  <a:cubicBezTo>
                    <a:pt x="73" y="0"/>
                    <a:pt x="53" y="6"/>
                    <a:pt x="3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0" name="任意多边形: 形状 449"/>
            <p:cNvSpPr/>
            <p:nvPr/>
          </p:nvSpPr>
          <p:spPr bwMode="auto">
            <a:xfrm>
              <a:off x="2480" y="995"/>
              <a:ext cx="60" cy="55"/>
            </a:xfrm>
            <a:custGeom>
              <a:avLst/>
              <a:gdLst>
                <a:gd name="T0" fmla="*/ 33 w 163"/>
                <a:gd name="T1" fmla="*/ 132 h 150"/>
                <a:gd name="T2" fmla="*/ 82 w 163"/>
                <a:gd name="T3" fmla="*/ 150 h 150"/>
                <a:gd name="T4" fmla="*/ 88 w 163"/>
                <a:gd name="T5" fmla="*/ 150 h 150"/>
                <a:gd name="T6" fmla="*/ 139 w 163"/>
                <a:gd name="T7" fmla="*/ 122 h 150"/>
                <a:gd name="T8" fmla="*/ 130 w 163"/>
                <a:gd name="T9" fmla="*/ 20 h 150"/>
                <a:gd name="T10" fmla="*/ 77 w 163"/>
                <a:gd name="T11" fmla="*/ 1 h 150"/>
                <a:gd name="T12" fmla="*/ 27 w 163"/>
                <a:gd name="T13" fmla="*/ 27 h 150"/>
                <a:gd name="T14" fmla="*/ 33 w 163"/>
                <a:gd name="T15" fmla="*/ 13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50">
                  <a:moveTo>
                    <a:pt x="33" y="132"/>
                  </a:moveTo>
                  <a:cubicBezTo>
                    <a:pt x="47" y="144"/>
                    <a:pt x="64" y="150"/>
                    <a:pt x="82" y="150"/>
                  </a:cubicBezTo>
                  <a:cubicBezTo>
                    <a:pt x="84" y="150"/>
                    <a:pt x="86" y="150"/>
                    <a:pt x="88" y="150"/>
                  </a:cubicBezTo>
                  <a:cubicBezTo>
                    <a:pt x="108" y="148"/>
                    <a:pt x="127" y="138"/>
                    <a:pt x="139" y="122"/>
                  </a:cubicBezTo>
                  <a:cubicBezTo>
                    <a:pt x="163" y="91"/>
                    <a:pt x="159" y="46"/>
                    <a:pt x="130" y="20"/>
                  </a:cubicBezTo>
                  <a:cubicBezTo>
                    <a:pt x="115" y="7"/>
                    <a:pt x="96" y="0"/>
                    <a:pt x="77" y="1"/>
                  </a:cubicBezTo>
                  <a:cubicBezTo>
                    <a:pt x="57" y="3"/>
                    <a:pt x="39" y="12"/>
                    <a:pt x="27" y="27"/>
                  </a:cubicBezTo>
                  <a:cubicBezTo>
                    <a:pt x="0" y="58"/>
                    <a:pt x="3" y="105"/>
                    <a:pt x="33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1" name="任意多边形: 形状 450"/>
            <p:cNvSpPr/>
            <p:nvPr/>
          </p:nvSpPr>
          <p:spPr bwMode="auto">
            <a:xfrm>
              <a:off x="2349" y="863"/>
              <a:ext cx="59" cy="53"/>
            </a:xfrm>
            <a:custGeom>
              <a:avLst/>
              <a:gdLst>
                <a:gd name="T0" fmla="*/ 43 w 160"/>
                <a:gd name="T1" fmla="*/ 135 h 145"/>
                <a:gd name="T2" fmla="*/ 80 w 160"/>
                <a:gd name="T3" fmla="*/ 145 h 145"/>
                <a:gd name="T4" fmla="*/ 98 w 160"/>
                <a:gd name="T5" fmla="*/ 143 h 145"/>
                <a:gd name="T6" fmla="*/ 142 w 160"/>
                <a:gd name="T7" fmla="*/ 109 h 145"/>
                <a:gd name="T8" fmla="*/ 117 w 160"/>
                <a:gd name="T9" fmla="*/ 14 h 145"/>
                <a:gd name="T10" fmla="*/ 64 w 160"/>
                <a:gd name="T11" fmla="*/ 5 h 145"/>
                <a:gd name="T12" fmla="*/ 21 w 160"/>
                <a:gd name="T13" fmla="*/ 37 h 145"/>
                <a:gd name="T14" fmla="*/ 43 w 160"/>
                <a:gd name="T15" fmla="*/ 13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0" h="145">
                  <a:moveTo>
                    <a:pt x="43" y="135"/>
                  </a:moveTo>
                  <a:cubicBezTo>
                    <a:pt x="54" y="142"/>
                    <a:pt x="67" y="145"/>
                    <a:pt x="80" y="145"/>
                  </a:cubicBezTo>
                  <a:cubicBezTo>
                    <a:pt x="86" y="145"/>
                    <a:pt x="92" y="144"/>
                    <a:pt x="98" y="143"/>
                  </a:cubicBezTo>
                  <a:cubicBezTo>
                    <a:pt x="116" y="138"/>
                    <a:pt x="132" y="126"/>
                    <a:pt x="142" y="109"/>
                  </a:cubicBezTo>
                  <a:cubicBezTo>
                    <a:pt x="160" y="76"/>
                    <a:pt x="149" y="33"/>
                    <a:pt x="117" y="14"/>
                  </a:cubicBezTo>
                  <a:cubicBezTo>
                    <a:pt x="101" y="3"/>
                    <a:pt x="83" y="0"/>
                    <a:pt x="64" y="5"/>
                  </a:cubicBezTo>
                  <a:cubicBezTo>
                    <a:pt x="46" y="9"/>
                    <a:pt x="31" y="20"/>
                    <a:pt x="21" y="37"/>
                  </a:cubicBezTo>
                  <a:cubicBezTo>
                    <a:pt x="0" y="70"/>
                    <a:pt x="11" y="114"/>
                    <a:pt x="43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2" name="任意多边形: 形状 451"/>
            <p:cNvSpPr/>
            <p:nvPr/>
          </p:nvSpPr>
          <p:spPr bwMode="auto">
            <a:xfrm>
              <a:off x="2203" y="757"/>
              <a:ext cx="55" cy="50"/>
            </a:xfrm>
            <a:custGeom>
              <a:avLst/>
              <a:gdLst>
                <a:gd name="T0" fmla="*/ 51 w 151"/>
                <a:gd name="T1" fmla="*/ 133 h 138"/>
                <a:gd name="T2" fmla="*/ 76 w 151"/>
                <a:gd name="T3" fmla="*/ 138 h 138"/>
                <a:gd name="T4" fmla="*/ 103 w 151"/>
                <a:gd name="T5" fmla="*/ 132 h 138"/>
                <a:gd name="T6" fmla="*/ 139 w 151"/>
                <a:gd name="T7" fmla="*/ 93 h 138"/>
                <a:gd name="T8" fmla="*/ 101 w 151"/>
                <a:gd name="T9" fmla="*/ 7 h 138"/>
                <a:gd name="T10" fmla="*/ 50 w 151"/>
                <a:gd name="T11" fmla="*/ 7 h 138"/>
                <a:gd name="T12" fmla="*/ 14 w 151"/>
                <a:gd name="T13" fmla="*/ 44 h 138"/>
                <a:gd name="T14" fmla="*/ 51 w 151"/>
                <a:gd name="T15" fmla="*/ 13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38">
                  <a:moveTo>
                    <a:pt x="51" y="133"/>
                  </a:moveTo>
                  <a:cubicBezTo>
                    <a:pt x="59" y="136"/>
                    <a:pt x="67" y="138"/>
                    <a:pt x="76" y="138"/>
                  </a:cubicBezTo>
                  <a:cubicBezTo>
                    <a:pt x="85" y="138"/>
                    <a:pt x="94" y="136"/>
                    <a:pt x="103" y="132"/>
                  </a:cubicBezTo>
                  <a:cubicBezTo>
                    <a:pt x="120" y="124"/>
                    <a:pt x="133" y="110"/>
                    <a:pt x="139" y="93"/>
                  </a:cubicBezTo>
                  <a:cubicBezTo>
                    <a:pt x="151" y="59"/>
                    <a:pt x="134" y="21"/>
                    <a:pt x="101" y="7"/>
                  </a:cubicBezTo>
                  <a:cubicBezTo>
                    <a:pt x="85" y="0"/>
                    <a:pt x="67" y="0"/>
                    <a:pt x="50" y="7"/>
                  </a:cubicBezTo>
                  <a:cubicBezTo>
                    <a:pt x="34" y="14"/>
                    <a:pt x="21" y="27"/>
                    <a:pt x="14" y="44"/>
                  </a:cubicBezTo>
                  <a:cubicBezTo>
                    <a:pt x="0" y="79"/>
                    <a:pt x="17" y="118"/>
                    <a:pt x="51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3" name="任意多边形: 形状 452"/>
            <p:cNvSpPr/>
            <p:nvPr/>
          </p:nvSpPr>
          <p:spPr bwMode="auto">
            <a:xfrm>
              <a:off x="2047" y="677"/>
              <a:ext cx="51" cy="47"/>
            </a:xfrm>
            <a:custGeom>
              <a:avLst/>
              <a:gdLst>
                <a:gd name="T0" fmla="*/ 56 w 139"/>
                <a:gd name="T1" fmla="*/ 130 h 131"/>
                <a:gd name="T2" fmla="*/ 70 w 139"/>
                <a:gd name="T3" fmla="*/ 131 h 131"/>
                <a:gd name="T4" fmla="*/ 104 w 139"/>
                <a:gd name="T5" fmla="*/ 121 h 131"/>
                <a:gd name="T6" fmla="*/ 133 w 139"/>
                <a:gd name="T7" fmla="*/ 79 h 131"/>
                <a:gd name="T8" fmla="*/ 84 w 139"/>
                <a:gd name="T9" fmla="*/ 4 h 131"/>
                <a:gd name="T10" fmla="*/ 36 w 139"/>
                <a:gd name="T11" fmla="*/ 12 h 131"/>
                <a:gd name="T12" fmla="*/ 8 w 139"/>
                <a:gd name="T13" fmla="*/ 52 h 131"/>
                <a:gd name="T14" fmla="*/ 56 w 139"/>
                <a:gd name="T15" fmla="*/ 13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31">
                  <a:moveTo>
                    <a:pt x="56" y="130"/>
                  </a:moveTo>
                  <a:cubicBezTo>
                    <a:pt x="60" y="131"/>
                    <a:pt x="65" y="131"/>
                    <a:pt x="70" y="131"/>
                  </a:cubicBezTo>
                  <a:cubicBezTo>
                    <a:pt x="82" y="131"/>
                    <a:pt x="94" y="128"/>
                    <a:pt x="104" y="121"/>
                  </a:cubicBezTo>
                  <a:cubicBezTo>
                    <a:pt x="119" y="111"/>
                    <a:pt x="129" y="96"/>
                    <a:pt x="133" y="79"/>
                  </a:cubicBezTo>
                  <a:cubicBezTo>
                    <a:pt x="139" y="45"/>
                    <a:pt x="117" y="11"/>
                    <a:pt x="84" y="4"/>
                  </a:cubicBezTo>
                  <a:cubicBezTo>
                    <a:pt x="67" y="0"/>
                    <a:pt x="50" y="3"/>
                    <a:pt x="36" y="12"/>
                  </a:cubicBezTo>
                  <a:cubicBezTo>
                    <a:pt x="22" y="21"/>
                    <a:pt x="11" y="35"/>
                    <a:pt x="8" y="52"/>
                  </a:cubicBezTo>
                  <a:cubicBezTo>
                    <a:pt x="0" y="87"/>
                    <a:pt x="21" y="122"/>
                    <a:pt x="56" y="1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4" name="任意多边形: 形状 453"/>
            <p:cNvSpPr/>
            <p:nvPr/>
          </p:nvSpPr>
          <p:spPr bwMode="auto">
            <a:xfrm>
              <a:off x="1884" y="623"/>
              <a:ext cx="45" cy="45"/>
            </a:xfrm>
            <a:custGeom>
              <a:avLst/>
              <a:gdLst>
                <a:gd name="T0" fmla="*/ 58 w 124"/>
                <a:gd name="T1" fmla="*/ 124 h 124"/>
                <a:gd name="T2" fmla="*/ 62 w 124"/>
                <a:gd name="T3" fmla="*/ 124 h 124"/>
                <a:gd name="T4" fmla="*/ 103 w 124"/>
                <a:gd name="T5" fmla="*/ 108 h 124"/>
                <a:gd name="T6" fmla="*/ 123 w 124"/>
                <a:gd name="T7" fmla="*/ 64 h 124"/>
                <a:gd name="T8" fmla="*/ 66 w 124"/>
                <a:gd name="T9" fmla="*/ 1 h 124"/>
                <a:gd name="T10" fmla="*/ 22 w 124"/>
                <a:gd name="T11" fmla="*/ 16 h 124"/>
                <a:gd name="T12" fmla="*/ 2 w 124"/>
                <a:gd name="T13" fmla="*/ 59 h 124"/>
                <a:gd name="T14" fmla="*/ 58 w 124"/>
                <a:gd name="T15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4" h="124">
                  <a:moveTo>
                    <a:pt x="58" y="124"/>
                  </a:moveTo>
                  <a:cubicBezTo>
                    <a:pt x="60" y="124"/>
                    <a:pt x="61" y="124"/>
                    <a:pt x="62" y="124"/>
                  </a:cubicBezTo>
                  <a:cubicBezTo>
                    <a:pt x="77" y="124"/>
                    <a:pt x="91" y="118"/>
                    <a:pt x="103" y="108"/>
                  </a:cubicBezTo>
                  <a:cubicBezTo>
                    <a:pt x="115" y="97"/>
                    <a:pt x="122" y="81"/>
                    <a:pt x="123" y="64"/>
                  </a:cubicBezTo>
                  <a:cubicBezTo>
                    <a:pt x="124" y="32"/>
                    <a:pt x="98" y="3"/>
                    <a:pt x="66" y="1"/>
                  </a:cubicBezTo>
                  <a:cubicBezTo>
                    <a:pt x="50" y="0"/>
                    <a:pt x="34" y="6"/>
                    <a:pt x="22" y="16"/>
                  </a:cubicBezTo>
                  <a:cubicBezTo>
                    <a:pt x="10" y="27"/>
                    <a:pt x="3" y="42"/>
                    <a:pt x="2" y="59"/>
                  </a:cubicBezTo>
                  <a:cubicBezTo>
                    <a:pt x="0" y="93"/>
                    <a:pt x="25" y="122"/>
                    <a:pt x="58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5" name="任意多边形: 形状 454"/>
            <p:cNvSpPr/>
            <p:nvPr/>
          </p:nvSpPr>
          <p:spPr bwMode="auto">
            <a:xfrm>
              <a:off x="1714" y="594"/>
              <a:ext cx="43" cy="44"/>
            </a:xfrm>
            <a:custGeom>
              <a:avLst/>
              <a:gdLst>
                <a:gd name="T0" fmla="*/ 60 w 119"/>
                <a:gd name="T1" fmla="*/ 120 h 120"/>
                <a:gd name="T2" fmla="*/ 66 w 119"/>
                <a:gd name="T3" fmla="*/ 119 h 120"/>
                <a:gd name="T4" fmla="*/ 105 w 119"/>
                <a:gd name="T5" fmla="*/ 97 h 120"/>
                <a:gd name="T6" fmla="*/ 117 w 119"/>
                <a:gd name="T7" fmla="*/ 54 h 120"/>
                <a:gd name="T8" fmla="*/ 55 w 119"/>
                <a:gd name="T9" fmla="*/ 4 h 120"/>
                <a:gd name="T10" fmla="*/ 3 w 119"/>
                <a:gd name="T11" fmla="*/ 67 h 120"/>
                <a:gd name="T12" fmla="*/ 25 w 119"/>
                <a:gd name="T13" fmla="*/ 107 h 120"/>
                <a:gd name="T14" fmla="*/ 60 w 119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9" h="120">
                  <a:moveTo>
                    <a:pt x="60" y="120"/>
                  </a:moveTo>
                  <a:cubicBezTo>
                    <a:pt x="62" y="120"/>
                    <a:pt x="64" y="119"/>
                    <a:pt x="66" y="119"/>
                  </a:cubicBezTo>
                  <a:cubicBezTo>
                    <a:pt x="82" y="118"/>
                    <a:pt x="96" y="110"/>
                    <a:pt x="105" y="97"/>
                  </a:cubicBezTo>
                  <a:cubicBezTo>
                    <a:pt x="115" y="85"/>
                    <a:pt x="119" y="69"/>
                    <a:pt x="117" y="54"/>
                  </a:cubicBezTo>
                  <a:cubicBezTo>
                    <a:pt x="113" y="23"/>
                    <a:pt x="86" y="0"/>
                    <a:pt x="55" y="4"/>
                  </a:cubicBezTo>
                  <a:cubicBezTo>
                    <a:pt x="23" y="7"/>
                    <a:pt x="0" y="35"/>
                    <a:pt x="3" y="67"/>
                  </a:cubicBezTo>
                  <a:cubicBezTo>
                    <a:pt x="5" y="83"/>
                    <a:pt x="13" y="97"/>
                    <a:pt x="25" y="107"/>
                  </a:cubicBezTo>
                  <a:cubicBezTo>
                    <a:pt x="35" y="115"/>
                    <a:pt x="47" y="120"/>
                    <a:pt x="60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6" name="任意多边形: 形状 455"/>
            <p:cNvSpPr/>
            <p:nvPr/>
          </p:nvSpPr>
          <p:spPr bwMode="auto">
            <a:xfrm>
              <a:off x="1541" y="592"/>
              <a:ext cx="42" cy="42"/>
            </a:xfrm>
            <a:custGeom>
              <a:avLst/>
              <a:gdLst>
                <a:gd name="T0" fmla="*/ 46 w 116"/>
                <a:gd name="T1" fmla="*/ 8 h 116"/>
                <a:gd name="T2" fmla="*/ 8 w 116"/>
                <a:gd name="T3" fmla="*/ 75 h 116"/>
                <a:gd name="T4" fmla="*/ 34 w 116"/>
                <a:gd name="T5" fmla="*/ 108 h 116"/>
                <a:gd name="T6" fmla="*/ 60 w 116"/>
                <a:gd name="T7" fmla="*/ 116 h 116"/>
                <a:gd name="T8" fmla="*/ 74 w 116"/>
                <a:gd name="T9" fmla="*/ 114 h 116"/>
                <a:gd name="T10" fmla="*/ 107 w 116"/>
                <a:gd name="T11" fmla="*/ 87 h 116"/>
                <a:gd name="T12" fmla="*/ 112 w 116"/>
                <a:gd name="T13" fmla="*/ 45 h 116"/>
                <a:gd name="T14" fmla="*/ 46 w 116"/>
                <a:gd name="T15" fmla="*/ 8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16">
                  <a:moveTo>
                    <a:pt x="46" y="8"/>
                  </a:moveTo>
                  <a:cubicBezTo>
                    <a:pt x="17" y="16"/>
                    <a:pt x="0" y="46"/>
                    <a:pt x="8" y="75"/>
                  </a:cubicBezTo>
                  <a:cubicBezTo>
                    <a:pt x="12" y="89"/>
                    <a:pt x="21" y="101"/>
                    <a:pt x="34" y="108"/>
                  </a:cubicBezTo>
                  <a:cubicBezTo>
                    <a:pt x="42" y="113"/>
                    <a:pt x="51" y="116"/>
                    <a:pt x="60" y="116"/>
                  </a:cubicBezTo>
                  <a:cubicBezTo>
                    <a:pt x="65" y="116"/>
                    <a:pt x="70" y="115"/>
                    <a:pt x="74" y="114"/>
                  </a:cubicBezTo>
                  <a:cubicBezTo>
                    <a:pt x="88" y="110"/>
                    <a:pt x="100" y="100"/>
                    <a:pt x="107" y="87"/>
                  </a:cubicBezTo>
                  <a:cubicBezTo>
                    <a:pt x="114" y="74"/>
                    <a:pt x="116" y="59"/>
                    <a:pt x="112" y="45"/>
                  </a:cubicBezTo>
                  <a:cubicBezTo>
                    <a:pt x="104" y="17"/>
                    <a:pt x="74" y="0"/>
                    <a:pt x="4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7" name="任意多边形: 形状 456"/>
            <p:cNvSpPr/>
            <p:nvPr/>
          </p:nvSpPr>
          <p:spPr bwMode="auto">
            <a:xfrm>
              <a:off x="1371" y="615"/>
              <a:ext cx="40" cy="41"/>
            </a:xfrm>
            <a:custGeom>
              <a:avLst/>
              <a:gdLst>
                <a:gd name="T0" fmla="*/ 11 w 110"/>
                <a:gd name="T1" fmla="*/ 81 h 111"/>
                <a:gd name="T2" fmla="*/ 40 w 110"/>
                <a:gd name="T3" fmla="*/ 107 h 111"/>
                <a:gd name="T4" fmla="*/ 57 w 110"/>
                <a:gd name="T5" fmla="*/ 111 h 111"/>
                <a:gd name="T6" fmla="*/ 79 w 110"/>
                <a:gd name="T7" fmla="*/ 106 h 111"/>
                <a:gd name="T8" fmla="*/ 105 w 110"/>
                <a:gd name="T9" fmla="*/ 76 h 111"/>
                <a:gd name="T10" fmla="*/ 103 w 110"/>
                <a:gd name="T11" fmla="*/ 36 h 111"/>
                <a:gd name="T12" fmla="*/ 36 w 110"/>
                <a:gd name="T13" fmla="*/ 12 h 111"/>
                <a:gd name="T14" fmla="*/ 11 w 110"/>
                <a:gd name="T15" fmla="*/ 8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111">
                  <a:moveTo>
                    <a:pt x="11" y="81"/>
                  </a:moveTo>
                  <a:cubicBezTo>
                    <a:pt x="17" y="93"/>
                    <a:pt x="27" y="103"/>
                    <a:pt x="40" y="107"/>
                  </a:cubicBezTo>
                  <a:cubicBezTo>
                    <a:pt x="46" y="110"/>
                    <a:pt x="52" y="111"/>
                    <a:pt x="57" y="111"/>
                  </a:cubicBezTo>
                  <a:cubicBezTo>
                    <a:pt x="65" y="111"/>
                    <a:pt x="72" y="109"/>
                    <a:pt x="79" y="106"/>
                  </a:cubicBezTo>
                  <a:cubicBezTo>
                    <a:pt x="91" y="100"/>
                    <a:pt x="101" y="89"/>
                    <a:pt x="105" y="76"/>
                  </a:cubicBezTo>
                  <a:cubicBezTo>
                    <a:pt x="110" y="63"/>
                    <a:pt x="109" y="49"/>
                    <a:pt x="103" y="36"/>
                  </a:cubicBezTo>
                  <a:cubicBezTo>
                    <a:pt x="91" y="11"/>
                    <a:pt x="61" y="0"/>
                    <a:pt x="36" y="12"/>
                  </a:cubicBezTo>
                  <a:cubicBezTo>
                    <a:pt x="11" y="24"/>
                    <a:pt x="0" y="55"/>
                    <a:pt x="11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8" name="任意多边形: 形状 457"/>
            <p:cNvSpPr/>
            <p:nvPr/>
          </p:nvSpPr>
          <p:spPr bwMode="auto">
            <a:xfrm>
              <a:off x="1205" y="666"/>
              <a:ext cx="38" cy="38"/>
            </a:xfrm>
            <a:custGeom>
              <a:avLst/>
              <a:gdLst>
                <a:gd name="T0" fmla="*/ 45 w 103"/>
                <a:gd name="T1" fmla="*/ 102 h 103"/>
                <a:gd name="T2" fmla="*/ 54 w 103"/>
                <a:gd name="T3" fmla="*/ 103 h 103"/>
                <a:gd name="T4" fmla="*/ 81 w 103"/>
                <a:gd name="T5" fmla="*/ 94 h 103"/>
                <a:gd name="T6" fmla="*/ 101 w 103"/>
                <a:gd name="T7" fmla="*/ 62 h 103"/>
                <a:gd name="T8" fmla="*/ 93 w 103"/>
                <a:gd name="T9" fmla="*/ 26 h 103"/>
                <a:gd name="T10" fmla="*/ 26 w 103"/>
                <a:gd name="T11" fmla="*/ 15 h 103"/>
                <a:gd name="T12" fmla="*/ 14 w 103"/>
                <a:gd name="T13" fmla="*/ 82 h 103"/>
                <a:gd name="T14" fmla="*/ 45 w 103"/>
                <a:gd name="T15" fmla="*/ 10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3" h="103">
                  <a:moveTo>
                    <a:pt x="45" y="102"/>
                  </a:moveTo>
                  <a:cubicBezTo>
                    <a:pt x="48" y="102"/>
                    <a:pt x="51" y="103"/>
                    <a:pt x="54" y="103"/>
                  </a:cubicBezTo>
                  <a:cubicBezTo>
                    <a:pt x="64" y="103"/>
                    <a:pt x="73" y="100"/>
                    <a:pt x="81" y="94"/>
                  </a:cubicBezTo>
                  <a:cubicBezTo>
                    <a:pt x="92" y="87"/>
                    <a:pt x="99" y="75"/>
                    <a:pt x="101" y="62"/>
                  </a:cubicBezTo>
                  <a:cubicBezTo>
                    <a:pt x="103" y="49"/>
                    <a:pt x="100" y="37"/>
                    <a:pt x="93" y="26"/>
                  </a:cubicBezTo>
                  <a:cubicBezTo>
                    <a:pt x="77" y="5"/>
                    <a:pt x="48" y="0"/>
                    <a:pt x="26" y="15"/>
                  </a:cubicBezTo>
                  <a:cubicBezTo>
                    <a:pt x="5" y="30"/>
                    <a:pt x="0" y="60"/>
                    <a:pt x="14" y="82"/>
                  </a:cubicBezTo>
                  <a:cubicBezTo>
                    <a:pt x="22" y="92"/>
                    <a:pt x="33" y="100"/>
                    <a:pt x="45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59" name="任意多边形: 形状 458"/>
            <p:cNvSpPr/>
            <p:nvPr/>
          </p:nvSpPr>
          <p:spPr bwMode="auto">
            <a:xfrm>
              <a:off x="1048" y="745"/>
              <a:ext cx="35" cy="32"/>
            </a:xfrm>
            <a:custGeom>
              <a:avLst/>
              <a:gdLst>
                <a:gd name="T0" fmla="*/ 49 w 98"/>
                <a:gd name="T1" fmla="*/ 90 h 90"/>
                <a:gd name="T2" fmla="*/ 80 w 98"/>
                <a:gd name="T3" fmla="*/ 77 h 90"/>
                <a:gd name="T4" fmla="*/ 80 w 98"/>
                <a:gd name="T5" fmla="*/ 13 h 90"/>
                <a:gd name="T6" fmla="*/ 48 w 98"/>
                <a:gd name="T7" fmla="*/ 0 h 90"/>
                <a:gd name="T8" fmla="*/ 17 w 98"/>
                <a:gd name="T9" fmla="*/ 13 h 90"/>
                <a:gd name="T10" fmla="*/ 17 w 98"/>
                <a:gd name="T11" fmla="*/ 77 h 90"/>
                <a:gd name="T12" fmla="*/ 49 w 98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8" h="90">
                  <a:moveTo>
                    <a:pt x="49" y="90"/>
                  </a:moveTo>
                  <a:cubicBezTo>
                    <a:pt x="61" y="90"/>
                    <a:pt x="72" y="85"/>
                    <a:pt x="80" y="77"/>
                  </a:cubicBezTo>
                  <a:cubicBezTo>
                    <a:pt x="98" y="59"/>
                    <a:pt x="98" y="30"/>
                    <a:pt x="80" y="13"/>
                  </a:cubicBezTo>
                  <a:cubicBezTo>
                    <a:pt x="71" y="4"/>
                    <a:pt x="61" y="1"/>
                    <a:pt x="48" y="0"/>
                  </a:cubicBezTo>
                  <a:cubicBezTo>
                    <a:pt x="36" y="0"/>
                    <a:pt x="25" y="5"/>
                    <a:pt x="17" y="13"/>
                  </a:cubicBezTo>
                  <a:cubicBezTo>
                    <a:pt x="0" y="31"/>
                    <a:pt x="0" y="59"/>
                    <a:pt x="17" y="77"/>
                  </a:cubicBezTo>
                  <a:cubicBezTo>
                    <a:pt x="26" y="85"/>
                    <a:pt x="37" y="90"/>
                    <a:pt x="4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0" name="任意多边形: 形状 459"/>
            <p:cNvSpPr/>
            <p:nvPr/>
          </p:nvSpPr>
          <p:spPr bwMode="auto">
            <a:xfrm>
              <a:off x="899" y="846"/>
              <a:ext cx="35" cy="31"/>
            </a:xfrm>
            <a:custGeom>
              <a:avLst/>
              <a:gdLst>
                <a:gd name="T0" fmla="*/ 47 w 95"/>
                <a:gd name="T1" fmla="*/ 85 h 85"/>
                <a:gd name="T2" fmla="*/ 55 w 95"/>
                <a:gd name="T3" fmla="*/ 84 h 85"/>
                <a:gd name="T4" fmla="*/ 82 w 95"/>
                <a:gd name="T5" fmla="*/ 67 h 85"/>
                <a:gd name="T6" fmla="*/ 71 w 95"/>
                <a:gd name="T7" fmla="*/ 8 h 85"/>
                <a:gd name="T8" fmla="*/ 40 w 95"/>
                <a:gd name="T9" fmla="*/ 2 h 85"/>
                <a:gd name="T10" fmla="*/ 13 w 95"/>
                <a:gd name="T11" fmla="*/ 20 h 85"/>
                <a:gd name="T12" fmla="*/ 24 w 95"/>
                <a:gd name="T13" fmla="*/ 78 h 85"/>
                <a:gd name="T14" fmla="*/ 47 w 95"/>
                <a:gd name="T15" fmla="*/ 85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85">
                  <a:moveTo>
                    <a:pt x="47" y="85"/>
                  </a:moveTo>
                  <a:cubicBezTo>
                    <a:pt x="50" y="85"/>
                    <a:pt x="53" y="85"/>
                    <a:pt x="55" y="84"/>
                  </a:cubicBezTo>
                  <a:cubicBezTo>
                    <a:pt x="66" y="82"/>
                    <a:pt x="76" y="76"/>
                    <a:pt x="82" y="67"/>
                  </a:cubicBezTo>
                  <a:cubicBezTo>
                    <a:pt x="95" y="47"/>
                    <a:pt x="90" y="21"/>
                    <a:pt x="71" y="8"/>
                  </a:cubicBezTo>
                  <a:cubicBezTo>
                    <a:pt x="61" y="2"/>
                    <a:pt x="51" y="0"/>
                    <a:pt x="40" y="2"/>
                  </a:cubicBezTo>
                  <a:cubicBezTo>
                    <a:pt x="29" y="4"/>
                    <a:pt x="19" y="11"/>
                    <a:pt x="13" y="20"/>
                  </a:cubicBezTo>
                  <a:cubicBezTo>
                    <a:pt x="0" y="39"/>
                    <a:pt x="5" y="65"/>
                    <a:pt x="24" y="78"/>
                  </a:cubicBezTo>
                  <a:cubicBezTo>
                    <a:pt x="31" y="83"/>
                    <a:pt x="39" y="85"/>
                    <a:pt x="47" y="8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1" name="任意多边形: 形状 460"/>
            <p:cNvSpPr/>
            <p:nvPr/>
          </p:nvSpPr>
          <p:spPr bwMode="auto">
            <a:xfrm>
              <a:off x="765" y="973"/>
              <a:ext cx="32" cy="29"/>
            </a:xfrm>
            <a:custGeom>
              <a:avLst/>
              <a:gdLst>
                <a:gd name="T0" fmla="*/ 29 w 87"/>
                <a:gd name="T1" fmla="*/ 75 h 78"/>
                <a:gd name="T2" fmla="*/ 44 w 87"/>
                <a:gd name="T3" fmla="*/ 78 h 78"/>
                <a:gd name="T4" fmla="*/ 58 w 87"/>
                <a:gd name="T5" fmla="*/ 75 h 78"/>
                <a:gd name="T6" fmla="*/ 79 w 87"/>
                <a:gd name="T7" fmla="*/ 54 h 78"/>
                <a:gd name="T8" fmla="*/ 58 w 87"/>
                <a:gd name="T9" fmla="*/ 4 h 78"/>
                <a:gd name="T10" fmla="*/ 29 w 87"/>
                <a:gd name="T11" fmla="*/ 4 h 78"/>
                <a:gd name="T12" fmla="*/ 8 w 87"/>
                <a:gd name="T13" fmla="*/ 25 h 78"/>
                <a:gd name="T14" fmla="*/ 29 w 87"/>
                <a:gd name="T15" fmla="*/ 7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" h="78">
                  <a:moveTo>
                    <a:pt x="29" y="75"/>
                  </a:moveTo>
                  <a:cubicBezTo>
                    <a:pt x="33" y="77"/>
                    <a:pt x="39" y="78"/>
                    <a:pt x="44" y="78"/>
                  </a:cubicBezTo>
                  <a:cubicBezTo>
                    <a:pt x="48" y="78"/>
                    <a:pt x="53" y="77"/>
                    <a:pt x="58" y="75"/>
                  </a:cubicBezTo>
                  <a:cubicBezTo>
                    <a:pt x="68" y="71"/>
                    <a:pt x="75" y="64"/>
                    <a:pt x="79" y="54"/>
                  </a:cubicBezTo>
                  <a:cubicBezTo>
                    <a:pt x="87" y="35"/>
                    <a:pt x="78" y="12"/>
                    <a:pt x="58" y="4"/>
                  </a:cubicBezTo>
                  <a:cubicBezTo>
                    <a:pt x="49" y="0"/>
                    <a:pt x="39" y="0"/>
                    <a:pt x="29" y="4"/>
                  </a:cubicBezTo>
                  <a:cubicBezTo>
                    <a:pt x="20" y="7"/>
                    <a:pt x="12" y="15"/>
                    <a:pt x="8" y="25"/>
                  </a:cubicBezTo>
                  <a:cubicBezTo>
                    <a:pt x="0" y="44"/>
                    <a:pt x="9" y="67"/>
                    <a:pt x="29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2" name="任意多边形: 形状 461"/>
            <p:cNvSpPr/>
            <p:nvPr/>
          </p:nvSpPr>
          <p:spPr bwMode="auto">
            <a:xfrm>
              <a:off x="869" y="2524"/>
              <a:ext cx="103" cy="95"/>
            </a:xfrm>
            <a:custGeom>
              <a:avLst/>
              <a:gdLst>
                <a:gd name="T0" fmla="*/ 61 w 281"/>
                <a:gd name="T1" fmla="*/ 230 h 259"/>
                <a:gd name="T2" fmla="*/ 140 w 281"/>
                <a:gd name="T3" fmla="*/ 259 h 259"/>
                <a:gd name="T4" fmla="*/ 152 w 281"/>
                <a:gd name="T5" fmla="*/ 258 h 259"/>
                <a:gd name="T6" fmla="*/ 237 w 281"/>
                <a:gd name="T7" fmla="*/ 212 h 259"/>
                <a:gd name="T8" fmla="*/ 219 w 281"/>
                <a:gd name="T9" fmla="*/ 33 h 259"/>
                <a:gd name="T10" fmla="*/ 124 w 281"/>
                <a:gd name="T11" fmla="*/ 5 h 259"/>
                <a:gd name="T12" fmla="*/ 38 w 281"/>
                <a:gd name="T13" fmla="*/ 56 h 259"/>
                <a:gd name="T14" fmla="*/ 61 w 281"/>
                <a:gd name="T15" fmla="*/ 230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259">
                  <a:moveTo>
                    <a:pt x="61" y="230"/>
                  </a:moveTo>
                  <a:cubicBezTo>
                    <a:pt x="83" y="248"/>
                    <a:pt x="111" y="259"/>
                    <a:pt x="140" y="259"/>
                  </a:cubicBezTo>
                  <a:cubicBezTo>
                    <a:pt x="144" y="259"/>
                    <a:pt x="148" y="258"/>
                    <a:pt x="152" y="258"/>
                  </a:cubicBezTo>
                  <a:cubicBezTo>
                    <a:pt x="185" y="255"/>
                    <a:pt x="216" y="238"/>
                    <a:pt x="237" y="212"/>
                  </a:cubicBezTo>
                  <a:cubicBezTo>
                    <a:pt x="281" y="158"/>
                    <a:pt x="273" y="77"/>
                    <a:pt x="219" y="33"/>
                  </a:cubicBezTo>
                  <a:cubicBezTo>
                    <a:pt x="193" y="11"/>
                    <a:pt x="159" y="0"/>
                    <a:pt x="124" y="5"/>
                  </a:cubicBezTo>
                  <a:cubicBezTo>
                    <a:pt x="90" y="10"/>
                    <a:pt x="58" y="28"/>
                    <a:pt x="38" y="56"/>
                  </a:cubicBezTo>
                  <a:cubicBezTo>
                    <a:pt x="0" y="111"/>
                    <a:pt x="10" y="187"/>
                    <a:pt x="61" y="2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3" name="任意多边形: 形状 462"/>
            <p:cNvSpPr/>
            <p:nvPr/>
          </p:nvSpPr>
          <p:spPr bwMode="auto">
            <a:xfrm>
              <a:off x="998" y="2629"/>
              <a:ext cx="101" cy="93"/>
            </a:xfrm>
            <a:custGeom>
              <a:avLst/>
              <a:gdLst>
                <a:gd name="T0" fmla="*/ 199 w 277"/>
                <a:gd name="T1" fmla="*/ 21 h 253"/>
                <a:gd name="T2" fmla="*/ 104 w 277"/>
                <a:gd name="T3" fmla="*/ 9 h 253"/>
                <a:gd name="T4" fmla="*/ 28 w 277"/>
                <a:gd name="T5" fmla="*/ 72 h 253"/>
                <a:gd name="T6" fmla="*/ 76 w 277"/>
                <a:gd name="T7" fmla="*/ 236 h 253"/>
                <a:gd name="T8" fmla="*/ 138 w 277"/>
                <a:gd name="T9" fmla="*/ 253 h 253"/>
                <a:gd name="T10" fmla="*/ 168 w 277"/>
                <a:gd name="T11" fmla="*/ 249 h 253"/>
                <a:gd name="T12" fmla="*/ 243 w 277"/>
                <a:gd name="T13" fmla="*/ 191 h 253"/>
                <a:gd name="T14" fmla="*/ 199 w 277"/>
                <a:gd name="T15" fmla="*/ 21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7" h="253">
                  <a:moveTo>
                    <a:pt x="199" y="21"/>
                  </a:moveTo>
                  <a:cubicBezTo>
                    <a:pt x="171" y="4"/>
                    <a:pt x="136" y="0"/>
                    <a:pt x="104" y="9"/>
                  </a:cubicBezTo>
                  <a:cubicBezTo>
                    <a:pt x="71" y="19"/>
                    <a:pt x="43" y="42"/>
                    <a:pt x="28" y="72"/>
                  </a:cubicBezTo>
                  <a:cubicBezTo>
                    <a:pt x="0" y="131"/>
                    <a:pt x="21" y="203"/>
                    <a:pt x="76" y="236"/>
                  </a:cubicBezTo>
                  <a:cubicBezTo>
                    <a:pt x="95" y="247"/>
                    <a:pt x="116" y="253"/>
                    <a:pt x="138" y="253"/>
                  </a:cubicBezTo>
                  <a:cubicBezTo>
                    <a:pt x="148" y="253"/>
                    <a:pt x="158" y="252"/>
                    <a:pt x="168" y="249"/>
                  </a:cubicBezTo>
                  <a:cubicBezTo>
                    <a:pt x="200" y="241"/>
                    <a:pt x="227" y="220"/>
                    <a:pt x="243" y="191"/>
                  </a:cubicBezTo>
                  <a:cubicBezTo>
                    <a:pt x="277" y="132"/>
                    <a:pt x="258" y="56"/>
                    <a:pt x="199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4" name="任意多边形: 形状 463"/>
            <p:cNvSpPr/>
            <p:nvPr/>
          </p:nvSpPr>
          <p:spPr bwMode="auto">
            <a:xfrm>
              <a:off x="1138" y="2711"/>
              <a:ext cx="98" cy="91"/>
            </a:xfrm>
            <a:custGeom>
              <a:avLst/>
              <a:gdLst>
                <a:gd name="T0" fmla="*/ 244 w 268"/>
                <a:gd name="T1" fmla="*/ 169 h 247"/>
                <a:gd name="T2" fmla="*/ 176 w 268"/>
                <a:gd name="T3" fmla="*/ 12 h 247"/>
                <a:gd name="T4" fmla="*/ 82 w 268"/>
                <a:gd name="T5" fmla="*/ 15 h 247"/>
                <a:gd name="T6" fmla="*/ 19 w 268"/>
                <a:gd name="T7" fmla="*/ 88 h 247"/>
                <a:gd name="T8" fmla="*/ 89 w 268"/>
                <a:gd name="T9" fmla="*/ 238 h 247"/>
                <a:gd name="T10" fmla="*/ 133 w 268"/>
                <a:gd name="T11" fmla="*/ 247 h 247"/>
                <a:gd name="T12" fmla="*/ 180 w 268"/>
                <a:gd name="T13" fmla="*/ 237 h 247"/>
                <a:gd name="T14" fmla="*/ 244 w 268"/>
                <a:gd name="T15" fmla="*/ 169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247">
                  <a:moveTo>
                    <a:pt x="244" y="169"/>
                  </a:moveTo>
                  <a:cubicBezTo>
                    <a:pt x="268" y="107"/>
                    <a:pt x="237" y="36"/>
                    <a:pt x="176" y="12"/>
                  </a:cubicBezTo>
                  <a:cubicBezTo>
                    <a:pt x="146" y="0"/>
                    <a:pt x="113" y="1"/>
                    <a:pt x="82" y="15"/>
                  </a:cubicBezTo>
                  <a:cubicBezTo>
                    <a:pt x="52" y="30"/>
                    <a:pt x="29" y="56"/>
                    <a:pt x="19" y="88"/>
                  </a:cubicBezTo>
                  <a:cubicBezTo>
                    <a:pt x="0" y="149"/>
                    <a:pt x="31" y="215"/>
                    <a:pt x="89" y="238"/>
                  </a:cubicBezTo>
                  <a:cubicBezTo>
                    <a:pt x="103" y="244"/>
                    <a:pt x="118" y="247"/>
                    <a:pt x="133" y="247"/>
                  </a:cubicBezTo>
                  <a:cubicBezTo>
                    <a:pt x="149" y="247"/>
                    <a:pt x="165" y="243"/>
                    <a:pt x="180" y="237"/>
                  </a:cubicBezTo>
                  <a:cubicBezTo>
                    <a:pt x="209" y="224"/>
                    <a:pt x="232" y="200"/>
                    <a:pt x="244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5" name="任意多边形: 形状 464"/>
            <p:cNvSpPr/>
            <p:nvPr/>
          </p:nvSpPr>
          <p:spPr bwMode="auto">
            <a:xfrm>
              <a:off x="1287" y="2769"/>
              <a:ext cx="93" cy="89"/>
            </a:xfrm>
            <a:custGeom>
              <a:avLst/>
              <a:gdLst>
                <a:gd name="T0" fmla="*/ 150 w 253"/>
                <a:gd name="T1" fmla="*/ 7 h 241"/>
                <a:gd name="T2" fmla="*/ 61 w 253"/>
                <a:gd name="T3" fmla="*/ 24 h 241"/>
                <a:gd name="T4" fmla="*/ 10 w 253"/>
                <a:gd name="T5" fmla="*/ 104 h 241"/>
                <a:gd name="T6" fmla="*/ 100 w 253"/>
                <a:gd name="T7" fmla="*/ 238 h 241"/>
                <a:gd name="T8" fmla="*/ 125 w 253"/>
                <a:gd name="T9" fmla="*/ 241 h 241"/>
                <a:gd name="T10" fmla="*/ 187 w 253"/>
                <a:gd name="T11" fmla="*/ 223 h 241"/>
                <a:gd name="T12" fmla="*/ 239 w 253"/>
                <a:gd name="T13" fmla="*/ 148 h 241"/>
                <a:gd name="T14" fmla="*/ 150 w 253"/>
                <a:gd name="T15" fmla="*/ 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3" h="241">
                  <a:moveTo>
                    <a:pt x="150" y="7"/>
                  </a:moveTo>
                  <a:cubicBezTo>
                    <a:pt x="119" y="0"/>
                    <a:pt x="88" y="6"/>
                    <a:pt x="61" y="24"/>
                  </a:cubicBezTo>
                  <a:cubicBezTo>
                    <a:pt x="33" y="43"/>
                    <a:pt x="15" y="72"/>
                    <a:pt x="10" y="104"/>
                  </a:cubicBezTo>
                  <a:cubicBezTo>
                    <a:pt x="0" y="165"/>
                    <a:pt x="40" y="224"/>
                    <a:pt x="100" y="238"/>
                  </a:cubicBezTo>
                  <a:cubicBezTo>
                    <a:pt x="108" y="240"/>
                    <a:pt x="117" y="241"/>
                    <a:pt x="125" y="241"/>
                  </a:cubicBezTo>
                  <a:cubicBezTo>
                    <a:pt x="147" y="241"/>
                    <a:pt x="168" y="235"/>
                    <a:pt x="187" y="223"/>
                  </a:cubicBezTo>
                  <a:cubicBezTo>
                    <a:pt x="213" y="206"/>
                    <a:pt x="232" y="179"/>
                    <a:pt x="239" y="148"/>
                  </a:cubicBezTo>
                  <a:cubicBezTo>
                    <a:pt x="253" y="84"/>
                    <a:pt x="213" y="21"/>
                    <a:pt x="15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6" name="任意多边形: 形状 465"/>
            <p:cNvSpPr/>
            <p:nvPr/>
          </p:nvSpPr>
          <p:spPr bwMode="auto">
            <a:xfrm>
              <a:off x="1443" y="2805"/>
              <a:ext cx="84" cy="85"/>
            </a:xfrm>
            <a:custGeom>
              <a:avLst/>
              <a:gdLst>
                <a:gd name="T0" fmla="*/ 121 w 229"/>
                <a:gd name="T1" fmla="*/ 2 h 233"/>
                <a:gd name="T2" fmla="*/ 38 w 229"/>
                <a:gd name="T3" fmla="*/ 32 h 233"/>
                <a:gd name="T4" fmla="*/ 0 w 229"/>
                <a:gd name="T5" fmla="*/ 117 h 233"/>
                <a:gd name="T6" fmla="*/ 106 w 229"/>
                <a:gd name="T7" fmla="*/ 233 h 233"/>
                <a:gd name="T8" fmla="*/ 114 w 229"/>
                <a:gd name="T9" fmla="*/ 233 h 233"/>
                <a:gd name="T10" fmla="*/ 188 w 229"/>
                <a:gd name="T11" fmla="*/ 205 h 233"/>
                <a:gd name="T12" fmla="*/ 227 w 229"/>
                <a:gd name="T13" fmla="*/ 125 h 233"/>
                <a:gd name="T14" fmla="*/ 199 w 229"/>
                <a:gd name="T15" fmla="*/ 42 h 233"/>
                <a:gd name="T16" fmla="*/ 121 w 229"/>
                <a:gd name="T17" fmla="*/ 2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233">
                  <a:moveTo>
                    <a:pt x="121" y="2"/>
                  </a:moveTo>
                  <a:cubicBezTo>
                    <a:pt x="90" y="0"/>
                    <a:pt x="61" y="11"/>
                    <a:pt x="38" y="32"/>
                  </a:cubicBezTo>
                  <a:cubicBezTo>
                    <a:pt x="14" y="54"/>
                    <a:pt x="0" y="85"/>
                    <a:pt x="0" y="117"/>
                  </a:cubicBezTo>
                  <a:cubicBezTo>
                    <a:pt x="0" y="178"/>
                    <a:pt x="46" y="229"/>
                    <a:pt x="106" y="233"/>
                  </a:cubicBezTo>
                  <a:cubicBezTo>
                    <a:pt x="109" y="233"/>
                    <a:pt x="111" y="233"/>
                    <a:pt x="114" y="233"/>
                  </a:cubicBezTo>
                  <a:cubicBezTo>
                    <a:pt x="141" y="233"/>
                    <a:pt x="167" y="223"/>
                    <a:pt x="188" y="205"/>
                  </a:cubicBezTo>
                  <a:cubicBezTo>
                    <a:pt x="211" y="185"/>
                    <a:pt x="225" y="157"/>
                    <a:pt x="227" y="125"/>
                  </a:cubicBezTo>
                  <a:cubicBezTo>
                    <a:pt x="229" y="95"/>
                    <a:pt x="219" y="65"/>
                    <a:pt x="199" y="42"/>
                  </a:cubicBezTo>
                  <a:cubicBezTo>
                    <a:pt x="179" y="18"/>
                    <a:pt x="151" y="4"/>
                    <a:pt x="12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7" name="任意多边形: 形状 466"/>
            <p:cNvSpPr/>
            <p:nvPr/>
          </p:nvSpPr>
          <p:spPr bwMode="auto">
            <a:xfrm>
              <a:off x="1597" y="2816"/>
              <a:ext cx="84" cy="83"/>
            </a:xfrm>
            <a:custGeom>
              <a:avLst/>
              <a:gdLst>
                <a:gd name="T0" fmla="*/ 105 w 229"/>
                <a:gd name="T1" fmla="*/ 3 h 227"/>
                <a:gd name="T2" fmla="*/ 28 w 229"/>
                <a:gd name="T3" fmla="*/ 44 h 227"/>
                <a:gd name="T4" fmla="*/ 4 w 229"/>
                <a:gd name="T5" fmla="*/ 131 h 227"/>
                <a:gd name="T6" fmla="*/ 114 w 229"/>
                <a:gd name="T7" fmla="*/ 227 h 227"/>
                <a:gd name="T8" fmla="*/ 123 w 229"/>
                <a:gd name="T9" fmla="*/ 227 h 227"/>
                <a:gd name="T10" fmla="*/ 224 w 229"/>
                <a:gd name="T11" fmla="*/ 106 h 227"/>
                <a:gd name="T12" fmla="*/ 185 w 229"/>
                <a:gd name="T13" fmla="*/ 28 h 227"/>
                <a:gd name="T14" fmla="*/ 105 w 229"/>
                <a:gd name="T15" fmla="*/ 3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9" h="227">
                  <a:moveTo>
                    <a:pt x="105" y="3"/>
                  </a:moveTo>
                  <a:cubicBezTo>
                    <a:pt x="75" y="5"/>
                    <a:pt x="48" y="20"/>
                    <a:pt x="28" y="44"/>
                  </a:cubicBezTo>
                  <a:cubicBezTo>
                    <a:pt x="9" y="69"/>
                    <a:pt x="0" y="100"/>
                    <a:pt x="4" y="131"/>
                  </a:cubicBezTo>
                  <a:cubicBezTo>
                    <a:pt x="12" y="186"/>
                    <a:pt x="60" y="227"/>
                    <a:pt x="114" y="227"/>
                  </a:cubicBezTo>
                  <a:cubicBezTo>
                    <a:pt x="117" y="227"/>
                    <a:pt x="120" y="227"/>
                    <a:pt x="123" y="227"/>
                  </a:cubicBezTo>
                  <a:cubicBezTo>
                    <a:pt x="184" y="222"/>
                    <a:pt x="229" y="167"/>
                    <a:pt x="224" y="106"/>
                  </a:cubicBezTo>
                  <a:cubicBezTo>
                    <a:pt x="222" y="75"/>
                    <a:pt x="208" y="48"/>
                    <a:pt x="185" y="28"/>
                  </a:cubicBezTo>
                  <a:cubicBezTo>
                    <a:pt x="162" y="9"/>
                    <a:pt x="134" y="0"/>
                    <a:pt x="10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8" name="任意多边形: 形状 467"/>
            <p:cNvSpPr/>
            <p:nvPr/>
          </p:nvSpPr>
          <p:spPr bwMode="auto">
            <a:xfrm>
              <a:off x="1752" y="2804"/>
              <a:ext cx="84" cy="81"/>
            </a:xfrm>
            <a:custGeom>
              <a:avLst/>
              <a:gdLst>
                <a:gd name="T0" fmla="*/ 112 w 230"/>
                <a:gd name="T1" fmla="*/ 223 h 223"/>
                <a:gd name="T2" fmla="*/ 137 w 230"/>
                <a:gd name="T3" fmla="*/ 220 h 223"/>
                <a:gd name="T4" fmla="*/ 216 w 230"/>
                <a:gd name="T5" fmla="*/ 88 h 223"/>
                <a:gd name="T6" fmla="*/ 167 w 230"/>
                <a:gd name="T7" fmla="*/ 20 h 223"/>
                <a:gd name="T8" fmla="*/ 86 w 230"/>
                <a:gd name="T9" fmla="*/ 7 h 223"/>
                <a:gd name="T10" fmla="*/ 19 w 230"/>
                <a:gd name="T11" fmla="*/ 58 h 223"/>
                <a:gd name="T12" fmla="*/ 8 w 230"/>
                <a:gd name="T13" fmla="*/ 145 h 223"/>
                <a:gd name="T14" fmla="*/ 112 w 230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0" h="223">
                  <a:moveTo>
                    <a:pt x="112" y="223"/>
                  </a:moveTo>
                  <a:cubicBezTo>
                    <a:pt x="121" y="223"/>
                    <a:pt x="129" y="222"/>
                    <a:pt x="137" y="220"/>
                  </a:cubicBezTo>
                  <a:cubicBezTo>
                    <a:pt x="194" y="206"/>
                    <a:pt x="230" y="147"/>
                    <a:pt x="216" y="88"/>
                  </a:cubicBezTo>
                  <a:cubicBezTo>
                    <a:pt x="210" y="59"/>
                    <a:pt x="192" y="35"/>
                    <a:pt x="167" y="20"/>
                  </a:cubicBezTo>
                  <a:cubicBezTo>
                    <a:pt x="143" y="5"/>
                    <a:pt x="114" y="0"/>
                    <a:pt x="86" y="7"/>
                  </a:cubicBezTo>
                  <a:cubicBezTo>
                    <a:pt x="58" y="14"/>
                    <a:pt x="34" y="32"/>
                    <a:pt x="19" y="58"/>
                  </a:cubicBezTo>
                  <a:cubicBezTo>
                    <a:pt x="4" y="84"/>
                    <a:pt x="0" y="116"/>
                    <a:pt x="8" y="145"/>
                  </a:cubicBezTo>
                  <a:cubicBezTo>
                    <a:pt x="22" y="191"/>
                    <a:pt x="66" y="223"/>
                    <a:pt x="112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69" name="任意多边形: 形状 468"/>
            <p:cNvSpPr/>
            <p:nvPr/>
          </p:nvSpPr>
          <p:spPr bwMode="auto">
            <a:xfrm>
              <a:off x="1904" y="2769"/>
              <a:ext cx="83" cy="79"/>
            </a:xfrm>
            <a:custGeom>
              <a:avLst/>
              <a:gdLst>
                <a:gd name="T0" fmla="*/ 147 w 227"/>
                <a:gd name="T1" fmla="*/ 208 h 216"/>
                <a:gd name="T2" fmla="*/ 205 w 227"/>
                <a:gd name="T3" fmla="*/ 70 h 216"/>
                <a:gd name="T4" fmla="*/ 148 w 227"/>
                <a:gd name="T5" fmla="*/ 11 h 216"/>
                <a:gd name="T6" fmla="*/ 68 w 227"/>
                <a:gd name="T7" fmla="*/ 11 h 216"/>
                <a:gd name="T8" fmla="*/ 11 w 227"/>
                <a:gd name="T9" fmla="*/ 70 h 216"/>
                <a:gd name="T10" fmla="*/ 13 w 227"/>
                <a:gd name="T11" fmla="*/ 155 h 216"/>
                <a:gd name="T12" fmla="*/ 109 w 227"/>
                <a:gd name="T13" fmla="*/ 216 h 216"/>
                <a:gd name="T14" fmla="*/ 147 w 227"/>
                <a:gd name="T15" fmla="*/ 208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7" h="216">
                  <a:moveTo>
                    <a:pt x="147" y="208"/>
                  </a:moveTo>
                  <a:cubicBezTo>
                    <a:pt x="201" y="186"/>
                    <a:pt x="227" y="124"/>
                    <a:pt x="205" y="70"/>
                  </a:cubicBezTo>
                  <a:cubicBezTo>
                    <a:pt x="195" y="43"/>
                    <a:pt x="174" y="22"/>
                    <a:pt x="148" y="11"/>
                  </a:cubicBezTo>
                  <a:cubicBezTo>
                    <a:pt x="122" y="0"/>
                    <a:pt x="94" y="0"/>
                    <a:pt x="68" y="11"/>
                  </a:cubicBezTo>
                  <a:cubicBezTo>
                    <a:pt x="42" y="22"/>
                    <a:pt x="21" y="43"/>
                    <a:pt x="11" y="70"/>
                  </a:cubicBezTo>
                  <a:cubicBezTo>
                    <a:pt x="0" y="98"/>
                    <a:pt x="1" y="129"/>
                    <a:pt x="13" y="155"/>
                  </a:cubicBezTo>
                  <a:cubicBezTo>
                    <a:pt x="31" y="193"/>
                    <a:pt x="69" y="216"/>
                    <a:pt x="109" y="216"/>
                  </a:cubicBezTo>
                  <a:cubicBezTo>
                    <a:pt x="122" y="216"/>
                    <a:pt x="135" y="213"/>
                    <a:pt x="147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0" name="任意多边形: 形状 469"/>
            <p:cNvSpPr/>
            <p:nvPr/>
          </p:nvSpPr>
          <p:spPr bwMode="auto">
            <a:xfrm>
              <a:off x="2049" y="2711"/>
              <a:ext cx="82" cy="77"/>
            </a:xfrm>
            <a:custGeom>
              <a:avLst/>
              <a:gdLst>
                <a:gd name="T0" fmla="*/ 193 w 222"/>
                <a:gd name="T1" fmla="*/ 55 h 211"/>
                <a:gd name="T2" fmla="*/ 130 w 222"/>
                <a:gd name="T3" fmla="*/ 7 h 211"/>
                <a:gd name="T4" fmla="*/ 53 w 222"/>
                <a:gd name="T5" fmla="*/ 19 h 211"/>
                <a:gd name="T6" fmla="*/ 6 w 222"/>
                <a:gd name="T7" fmla="*/ 85 h 211"/>
                <a:gd name="T8" fmla="*/ 21 w 222"/>
                <a:gd name="T9" fmla="*/ 166 h 211"/>
                <a:gd name="T10" fmla="*/ 106 w 222"/>
                <a:gd name="T11" fmla="*/ 211 h 211"/>
                <a:gd name="T12" fmla="*/ 158 w 222"/>
                <a:gd name="T13" fmla="*/ 196 h 211"/>
                <a:gd name="T14" fmla="*/ 193 w 222"/>
                <a:gd name="T15" fmla="*/ 5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11">
                  <a:moveTo>
                    <a:pt x="193" y="55"/>
                  </a:moveTo>
                  <a:cubicBezTo>
                    <a:pt x="179" y="31"/>
                    <a:pt x="156" y="14"/>
                    <a:pt x="130" y="7"/>
                  </a:cubicBezTo>
                  <a:cubicBezTo>
                    <a:pt x="103" y="0"/>
                    <a:pt x="76" y="5"/>
                    <a:pt x="53" y="19"/>
                  </a:cubicBezTo>
                  <a:cubicBezTo>
                    <a:pt x="29" y="33"/>
                    <a:pt x="12" y="57"/>
                    <a:pt x="6" y="85"/>
                  </a:cubicBezTo>
                  <a:cubicBezTo>
                    <a:pt x="0" y="113"/>
                    <a:pt x="5" y="142"/>
                    <a:pt x="21" y="166"/>
                  </a:cubicBezTo>
                  <a:cubicBezTo>
                    <a:pt x="40" y="195"/>
                    <a:pt x="73" y="211"/>
                    <a:pt x="106" y="211"/>
                  </a:cubicBezTo>
                  <a:cubicBezTo>
                    <a:pt x="124" y="211"/>
                    <a:pt x="142" y="206"/>
                    <a:pt x="158" y="196"/>
                  </a:cubicBezTo>
                  <a:cubicBezTo>
                    <a:pt x="206" y="167"/>
                    <a:pt x="222" y="103"/>
                    <a:pt x="19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1" name="任意多边形: 形状 470"/>
            <p:cNvSpPr/>
            <p:nvPr/>
          </p:nvSpPr>
          <p:spPr bwMode="auto">
            <a:xfrm>
              <a:off x="2188" y="2630"/>
              <a:ext cx="77" cy="74"/>
            </a:xfrm>
            <a:custGeom>
              <a:avLst/>
              <a:gdLst>
                <a:gd name="T0" fmla="*/ 177 w 211"/>
                <a:gd name="T1" fmla="*/ 38 h 203"/>
                <a:gd name="T2" fmla="*/ 109 w 211"/>
                <a:gd name="T3" fmla="*/ 3 h 203"/>
                <a:gd name="T4" fmla="*/ 37 w 211"/>
                <a:gd name="T5" fmla="*/ 25 h 203"/>
                <a:gd name="T6" fmla="*/ 2 w 211"/>
                <a:gd name="T7" fmla="*/ 96 h 203"/>
                <a:gd name="T8" fmla="*/ 28 w 211"/>
                <a:gd name="T9" fmla="*/ 171 h 203"/>
                <a:gd name="T10" fmla="*/ 100 w 211"/>
                <a:gd name="T11" fmla="*/ 203 h 203"/>
                <a:gd name="T12" fmla="*/ 164 w 211"/>
                <a:gd name="T13" fmla="*/ 180 h 203"/>
                <a:gd name="T14" fmla="*/ 177 w 211"/>
                <a:gd name="T15" fmla="*/ 3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1" h="203">
                  <a:moveTo>
                    <a:pt x="177" y="38"/>
                  </a:moveTo>
                  <a:cubicBezTo>
                    <a:pt x="160" y="18"/>
                    <a:pt x="136" y="5"/>
                    <a:pt x="109" y="3"/>
                  </a:cubicBezTo>
                  <a:cubicBezTo>
                    <a:pt x="83" y="0"/>
                    <a:pt x="57" y="8"/>
                    <a:pt x="37" y="25"/>
                  </a:cubicBezTo>
                  <a:cubicBezTo>
                    <a:pt x="16" y="43"/>
                    <a:pt x="4" y="69"/>
                    <a:pt x="2" y="96"/>
                  </a:cubicBezTo>
                  <a:cubicBezTo>
                    <a:pt x="0" y="124"/>
                    <a:pt x="10" y="152"/>
                    <a:pt x="28" y="171"/>
                  </a:cubicBezTo>
                  <a:cubicBezTo>
                    <a:pt x="47" y="192"/>
                    <a:pt x="74" y="203"/>
                    <a:pt x="100" y="203"/>
                  </a:cubicBezTo>
                  <a:cubicBezTo>
                    <a:pt x="123" y="203"/>
                    <a:pt x="146" y="195"/>
                    <a:pt x="164" y="180"/>
                  </a:cubicBezTo>
                  <a:cubicBezTo>
                    <a:pt x="206" y="144"/>
                    <a:pt x="211" y="81"/>
                    <a:pt x="17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2" name="任意多边形: 形状 471"/>
            <p:cNvSpPr/>
            <p:nvPr/>
          </p:nvSpPr>
          <p:spPr bwMode="auto">
            <a:xfrm>
              <a:off x="2314" y="2526"/>
              <a:ext cx="75" cy="72"/>
            </a:xfrm>
            <a:custGeom>
              <a:avLst/>
              <a:gdLst>
                <a:gd name="T0" fmla="*/ 39 w 205"/>
                <a:gd name="T1" fmla="*/ 176 h 197"/>
                <a:gd name="T2" fmla="*/ 97 w 205"/>
                <a:gd name="T3" fmla="*/ 197 h 197"/>
                <a:gd name="T4" fmla="*/ 170 w 205"/>
                <a:gd name="T5" fmla="*/ 163 h 197"/>
                <a:gd name="T6" fmla="*/ 161 w 205"/>
                <a:gd name="T7" fmla="*/ 26 h 197"/>
                <a:gd name="T8" fmla="*/ 91 w 205"/>
                <a:gd name="T9" fmla="*/ 2 h 197"/>
                <a:gd name="T10" fmla="*/ 25 w 205"/>
                <a:gd name="T11" fmla="*/ 35 h 197"/>
                <a:gd name="T12" fmla="*/ 2 w 205"/>
                <a:gd name="T13" fmla="*/ 109 h 197"/>
                <a:gd name="T14" fmla="*/ 39 w 205"/>
                <a:gd name="T15" fmla="*/ 17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5" h="197">
                  <a:moveTo>
                    <a:pt x="39" y="176"/>
                  </a:moveTo>
                  <a:cubicBezTo>
                    <a:pt x="56" y="190"/>
                    <a:pt x="77" y="197"/>
                    <a:pt x="97" y="197"/>
                  </a:cubicBezTo>
                  <a:cubicBezTo>
                    <a:pt x="124" y="197"/>
                    <a:pt x="152" y="185"/>
                    <a:pt x="170" y="163"/>
                  </a:cubicBezTo>
                  <a:cubicBezTo>
                    <a:pt x="205" y="123"/>
                    <a:pt x="201" y="61"/>
                    <a:pt x="161" y="26"/>
                  </a:cubicBezTo>
                  <a:cubicBezTo>
                    <a:pt x="142" y="8"/>
                    <a:pt x="117" y="0"/>
                    <a:pt x="91" y="2"/>
                  </a:cubicBezTo>
                  <a:cubicBezTo>
                    <a:pt x="65" y="4"/>
                    <a:pt x="42" y="15"/>
                    <a:pt x="25" y="35"/>
                  </a:cubicBezTo>
                  <a:cubicBezTo>
                    <a:pt x="8" y="55"/>
                    <a:pt x="0" y="82"/>
                    <a:pt x="2" y="109"/>
                  </a:cubicBezTo>
                  <a:cubicBezTo>
                    <a:pt x="5" y="136"/>
                    <a:pt x="18" y="160"/>
                    <a:pt x="39" y="1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3" name="任意多边形: 形状 472"/>
            <p:cNvSpPr/>
            <p:nvPr/>
          </p:nvSpPr>
          <p:spPr bwMode="auto">
            <a:xfrm>
              <a:off x="2424" y="2401"/>
              <a:ext cx="73" cy="70"/>
            </a:xfrm>
            <a:custGeom>
              <a:avLst/>
              <a:gdLst>
                <a:gd name="T0" fmla="*/ 51 w 202"/>
                <a:gd name="T1" fmla="*/ 181 h 193"/>
                <a:gd name="T2" fmla="*/ 95 w 202"/>
                <a:gd name="T3" fmla="*/ 193 h 193"/>
                <a:gd name="T4" fmla="*/ 175 w 202"/>
                <a:gd name="T5" fmla="*/ 148 h 193"/>
                <a:gd name="T6" fmla="*/ 146 w 202"/>
                <a:gd name="T7" fmla="*/ 18 h 193"/>
                <a:gd name="T8" fmla="*/ 75 w 202"/>
                <a:gd name="T9" fmla="*/ 6 h 193"/>
                <a:gd name="T10" fmla="*/ 17 w 202"/>
                <a:gd name="T11" fmla="*/ 48 h 193"/>
                <a:gd name="T12" fmla="*/ 6 w 202"/>
                <a:gd name="T13" fmla="*/ 123 h 193"/>
                <a:gd name="T14" fmla="*/ 51 w 202"/>
                <a:gd name="T15" fmla="*/ 18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2" h="193">
                  <a:moveTo>
                    <a:pt x="51" y="181"/>
                  </a:moveTo>
                  <a:cubicBezTo>
                    <a:pt x="65" y="189"/>
                    <a:pt x="80" y="193"/>
                    <a:pt x="95" y="193"/>
                  </a:cubicBezTo>
                  <a:cubicBezTo>
                    <a:pt x="127" y="193"/>
                    <a:pt x="158" y="177"/>
                    <a:pt x="175" y="148"/>
                  </a:cubicBezTo>
                  <a:cubicBezTo>
                    <a:pt x="202" y="104"/>
                    <a:pt x="189" y="45"/>
                    <a:pt x="146" y="18"/>
                  </a:cubicBezTo>
                  <a:cubicBezTo>
                    <a:pt x="125" y="4"/>
                    <a:pt x="100" y="0"/>
                    <a:pt x="75" y="6"/>
                  </a:cubicBezTo>
                  <a:cubicBezTo>
                    <a:pt x="51" y="12"/>
                    <a:pt x="30" y="27"/>
                    <a:pt x="17" y="48"/>
                  </a:cubicBezTo>
                  <a:cubicBezTo>
                    <a:pt x="4" y="70"/>
                    <a:pt x="0" y="97"/>
                    <a:pt x="6" y="123"/>
                  </a:cubicBezTo>
                  <a:cubicBezTo>
                    <a:pt x="13" y="148"/>
                    <a:pt x="29" y="169"/>
                    <a:pt x="5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4" name="任意多边形: 形状 473"/>
            <p:cNvSpPr/>
            <p:nvPr/>
          </p:nvSpPr>
          <p:spPr bwMode="auto">
            <a:xfrm>
              <a:off x="2512" y="2264"/>
              <a:ext cx="71" cy="68"/>
            </a:xfrm>
            <a:custGeom>
              <a:avLst/>
              <a:gdLst>
                <a:gd name="T0" fmla="*/ 62 w 195"/>
                <a:gd name="T1" fmla="*/ 181 h 186"/>
                <a:gd name="T2" fmla="*/ 91 w 195"/>
                <a:gd name="T3" fmla="*/ 186 h 186"/>
                <a:gd name="T4" fmla="*/ 176 w 195"/>
                <a:gd name="T5" fmla="*/ 130 h 186"/>
                <a:gd name="T6" fmla="*/ 128 w 195"/>
                <a:gd name="T7" fmla="*/ 10 h 186"/>
                <a:gd name="T8" fmla="*/ 59 w 195"/>
                <a:gd name="T9" fmla="*/ 9 h 186"/>
                <a:gd name="T10" fmla="*/ 9 w 195"/>
                <a:gd name="T11" fmla="*/ 59 h 186"/>
                <a:gd name="T12" fmla="*/ 10 w 195"/>
                <a:gd name="T13" fmla="*/ 132 h 186"/>
                <a:gd name="T14" fmla="*/ 62 w 195"/>
                <a:gd name="T15" fmla="*/ 18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186">
                  <a:moveTo>
                    <a:pt x="62" y="181"/>
                  </a:moveTo>
                  <a:cubicBezTo>
                    <a:pt x="72" y="185"/>
                    <a:pt x="81" y="186"/>
                    <a:pt x="91" y="186"/>
                  </a:cubicBezTo>
                  <a:cubicBezTo>
                    <a:pt x="127" y="186"/>
                    <a:pt x="161" y="165"/>
                    <a:pt x="176" y="130"/>
                  </a:cubicBezTo>
                  <a:cubicBezTo>
                    <a:pt x="195" y="83"/>
                    <a:pt x="173" y="29"/>
                    <a:pt x="128" y="10"/>
                  </a:cubicBezTo>
                  <a:cubicBezTo>
                    <a:pt x="106" y="0"/>
                    <a:pt x="81" y="0"/>
                    <a:pt x="59" y="9"/>
                  </a:cubicBezTo>
                  <a:cubicBezTo>
                    <a:pt x="36" y="19"/>
                    <a:pt x="18" y="36"/>
                    <a:pt x="9" y="59"/>
                  </a:cubicBezTo>
                  <a:cubicBezTo>
                    <a:pt x="0" y="82"/>
                    <a:pt x="0" y="109"/>
                    <a:pt x="10" y="132"/>
                  </a:cubicBezTo>
                  <a:cubicBezTo>
                    <a:pt x="20" y="155"/>
                    <a:pt x="39" y="173"/>
                    <a:pt x="62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5" name="任意多边形: 形状 474"/>
            <p:cNvSpPr/>
            <p:nvPr/>
          </p:nvSpPr>
          <p:spPr bwMode="auto">
            <a:xfrm>
              <a:off x="2576" y="2118"/>
              <a:ext cx="68" cy="66"/>
            </a:xfrm>
            <a:custGeom>
              <a:avLst/>
              <a:gdLst>
                <a:gd name="T0" fmla="*/ 175 w 187"/>
                <a:gd name="T1" fmla="*/ 113 h 181"/>
                <a:gd name="T2" fmla="*/ 112 w 187"/>
                <a:gd name="T3" fmla="*/ 6 h 181"/>
                <a:gd name="T4" fmla="*/ 46 w 187"/>
                <a:gd name="T5" fmla="*/ 16 h 181"/>
                <a:gd name="T6" fmla="*/ 6 w 187"/>
                <a:gd name="T7" fmla="*/ 71 h 181"/>
                <a:gd name="T8" fmla="*/ 18 w 187"/>
                <a:gd name="T9" fmla="*/ 141 h 181"/>
                <a:gd name="T10" fmla="*/ 74 w 187"/>
                <a:gd name="T11" fmla="*/ 180 h 181"/>
                <a:gd name="T12" fmla="*/ 90 w 187"/>
                <a:gd name="T13" fmla="*/ 181 h 181"/>
                <a:gd name="T14" fmla="*/ 175 w 187"/>
                <a:gd name="T15" fmla="*/ 11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81">
                  <a:moveTo>
                    <a:pt x="175" y="113"/>
                  </a:moveTo>
                  <a:cubicBezTo>
                    <a:pt x="187" y="66"/>
                    <a:pt x="158" y="18"/>
                    <a:pt x="112" y="6"/>
                  </a:cubicBezTo>
                  <a:cubicBezTo>
                    <a:pt x="89" y="0"/>
                    <a:pt x="66" y="4"/>
                    <a:pt x="46" y="16"/>
                  </a:cubicBezTo>
                  <a:cubicBezTo>
                    <a:pt x="25" y="28"/>
                    <a:pt x="11" y="48"/>
                    <a:pt x="6" y="71"/>
                  </a:cubicBezTo>
                  <a:cubicBezTo>
                    <a:pt x="0" y="95"/>
                    <a:pt x="4" y="120"/>
                    <a:pt x="18" y="141"/>
                  </a:cubicBezTo>
                  <a:cubicBezTo>
                    <a:pt x="31" y="161"/>
                    <a:pt x="51" y="175"/>
                    <a:pt x="74" y="180"/>
                  </a:cubicBezTo>
                  <a:cubicBezTo>
                    <a:pt x="79" y="181"/>
                    <a:pt x="85" y="181"/>
                    <a:pt x="90" y="181"/>
                  </a:cubicBezTo>
                  <a:cubicBezTo>
                    <a:pt x="129" y="181"/>
                    <a:pt x="166" y="153"/>
                    <a:pt x="175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6" name="任意多边形: 形状 475"/>
            <p:cNvSpPr/>
            <p:nvPr/>
          </p:nvSpPr>
          <p:spPr bwMode="auto">
            <a:xfrm>
              <a:off x="2618" y="1966"/>
              <a:ext cx="64" cy="64"/>
            </a:xfrm>
            <a:custGeom>
              <a:avLst/>
              <a:gdLst>
                <a:gd name="T0" fmla="*/ 171 w 175"/>
                <a:gd name="T1" fmla="*/ 95 h 174"/>
                <a:gd name="T2" fmla="*/ 94 w 175"/>
                <a:gd name="T3" fmla="*/ 2 h 174"/>
                <a:gd name="T4" fmla="*/ 33 w 175"/>
                <a:gd name="T5" fmla="*/ 22 h 174"/>
                <a:gd name="T6" fmla="*/ 2 w 175"/>
                <a:gd name="T7" fmla="*/ 81 h 174"/>
                <a:gd name="T8" fmla="*/ 24 w 175"/>
                <a:gd name="T9" fmla="*/ 145 h 174"/>
                <a:gd name="T10" fmla="*/ 84 w 175"/>
                <a:gd name="T11" fmla="*/ 174 h 174"/>
                <a:gd name="T12" fmla="*/ 171 w 175"/>
                <a:gd name="T13" fmla="*/ 9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74">
                  <a:moveTo>
                    <a:pt x="171" y="95"/>
                  </a:moveTo>
                  <a:cubicBezTo>
                    <a:pt x="175" y="48"/>
                    <a:pt x="140" y="6"/>
                    <a:pt x="94" y="2"/>
                  </a:cubicBezTo>
                  <a:cubicBezTo>
                    <a:pt x="72" y="0"/>
                    <a:pt x="50" y="7"/>
                    <a:pt x="33" y="22"/>
                  </a:cubicBezTo>
                  <a:cubicBezTo>
                    <a:pt x="15" y="36"/>
                    <a:pt x="4" y="58"/>
                    <a:pt x="2" y="81"/>
                  </a:cubicBezTo>
                  <a:cubicBezTo>
                    <a:pt x="0" y="104"/>
                    <a:pt x="8" y="128"/>
                    <a:pt x="24" y="145"/>
                  </a:cubicBezTo>
                  <a:cubicBezTo>
                    <a:pt x="40" y="163"/>
                    <a:pt x="61" y="174"/>
                    <a:pt x="84" y="174"/>
                  </a:cubicBezTo>
                  <a:cubicBezTo>
                    <a:pt x="130" y="174"/>
                    <a:pt x="167" y="139"/>
                    <a:pt x="17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7" name="任意多边形: 形状 476"/>
            <p:cNvSpPr/>
            <p:nvPr/>
          </p:nvSpPr>
          <p:spPr bwMode="auto">
            <a:xfrm>
              <a:off x="2637" y="1811"/>
              <a:ext cx="61" cy="61"/>
            </a:xfrm>
            <a:custGeom>
              <a:avLst/>
              <a:gdLst>
                <a:gd name="T0" fmla="*/ 137 w 168"/>
                <a:gd name="T1" fmla="*/ 21 h 167"/>
                <a:gd name="T2" fmla="*/ 79 w 168"/>
                <a:gd name="T3" fmla="*/ 1 h 167"/>
                <a:gd name="T4" fmla="*/ 3 w 168"/>
                <a:gd name="T5" fmla="*/ 90 h 167"/>
                <a:gd name="T6" fmla="*/ 33 w 168"/>
                <a:gd name="T7" fmla="*/ 148 h 167"/>
                <a:gd name="T8" fmla="*/ 85 w 168"/>
                <a:gd name="T9" fmla="*/ 167 h 167"/>
                <a:gd name="T10" fmla="*/ 94 w 168"/>
                <a:gd name="T11" fmla="*/ 167 h 167"/>
                <a:gd name="T12" fmla="*/ 165 w 168"/>
                <a:gd name="T13" fmla="*/ 78 h 167"/>
                <a:gd name="T14" fmla="*/ 137 w 168"/>
                <a:gd name="T15" fmla="*/ 21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67">
                  <a:moveTo>
                    <a:pt x="137" y="21"/>
                  </a:moveTo>
                  <a:cubicBezTo>
                    <a:pt x="121" y="7"/>
                    <a:pt x="101" y="0"/>
                    <a:pt x="79" y="1"/>
                  </a:cubicBezTo>
                  <a:cubicBezTo>
                    <a:pt x="34" y="4"/>
                    <a:pt x="0" y="44"/>
                    <a:pt x="3" y="90"/>
                  </a:cubicBezTo>
                  <a:cubicBezTo>
                    <a:pt x="4" y="112"/>
                    <a:pt x="15" y="134"/>
                    <a:pt x="33" y="148"/>
                  </a:cubicBezTo>
                  <a:cubicBezTo>
                    <a:pt x="48" y="161"/>
                    <a:pt x="66" y="167"/>
                    <a:pt x="85" y="167"/>
                  </a:cubicBezTo>
                  <a:cubicBezTo>
                    <a:pt x="88" y="167"/>
                    <a:pt x="91" y="167"/>
                    <a:pt x="94" y="167"/>
                  </a:cubicBezTo>
                  <a:cubicBezTo>
                    <a:pt x="136" y="161"/>
                    <a:pt x="168" y="122"/>
                    <a:pt x="165" y="78"/>
                  </a:cubicBezTo>
                  <a:cubicBezTo>
                    <a:pt x="164" y="56"/>
                    <a:pt x="154" y="36"/>
                    <a:pt x="13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8" name="任意多边形: 形状 477"/>
            <p:cNvSpPr/>
            <p:nvPr/>
          </p:nvSpPr>
          <p:spPr bwMode="auto">
            <a:xfrm>
              <a:off x="2631" y="1654"/>
              <a:ext cx="63" cy="59"/>
            </a:xfrm>
            <a:custGeom>
              <a:avLst/>
              <a:gdLst>
                <a:gd name="T0" fmla="*/ 9 w 172"/>
                <a:gd name="T1" fmla="*/ 100 h 163"/>
                <a:gd name="T2" fmla="*/ 46 w 172"/>
                <a:gd name="T3" fmla="*/ 151 h 163"/>
                <a:gd name="T4" fmla="*/ 87 w 172"/>
                <a:gd name="T5" fmla="*/ 163 h 163"/>
                <a:gd name="T6" fmla="*/ 107 w 172"/>
                <a:gd name="T7" fmla="*/ 160 h 163"/>
                <a:gd name="T8" fmla="*/ 163 w 172"/>
                <a:gd name="T9" fmla="*/ 65 h 163"/>
                <a:gd name="T10" fmla="*/ 128 w 172"/>
                <a:gd name="T11" fmla="*/ 15 h 163"/>
                <a:gd name="T12" fmla="*/ 69 w 172"/>
                <a:gd name="T13" fmla="*/ 5 h 163"/>
                <a:gd name="T14" fmla="*/ 9 w 172"/>
                <a:gd name="T15" fmla="*/ 10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63">
                  <a:moveTo>
                    <a:pt x="9" y="100"/>
                  </a:moveTo>
                  <a:cubicBezTo>
                    <a:pt x="14" y="121"/>
                    <a:pt x="27" y="140"/>
                    <a:pt x="46" y="151"/>
                  </a:cubicBezTo>
                  <a:cubicBezTo>
                    <a:pt x="59" y="159"/>
                    <a:pt x="73" y="163"/>
                    <a:pt x="87" y="163"/>
                  </a:cubicBezTo>
                  <a:cubicBezTo>
                    <a:pt x="94" y="163"/>
                    <a:pt x="101" y="162"/>
                    <a:pt x="107" y="160"/>
                  </a:cubicBezTo>
                  <a:cubicBezTo>
                    <a:pt x="147" y="149"/>
                    <a:pt x="172" y="106"/>
                    <a:pt x="163" y="65"/>
                  </a:cubicBezTo>
                  <a:cubicBezTo>
                    <a:pt x="158" y="44"/>
                    <a:pt x="146" y="26"/>
                    <a:pt x="128" y="15"/>
                  </a:cubicBezTo>
                  <a:cubicBezTo>
                    <a:pt x="110" y="4"/>
                    <a:pt x="90" y="0"/>
                    <a:pt x="69" y="5"/>
                  </a:cubicBezTo>
                  <a:cubicBezTo>
                    <a:pt x="27" y="14"/>
                    <a:pt x="0" y="57"/>
                    <a:pt x="9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79" name="任意多边形: 形状 478"/>
            <p:cNvSpPr/>
            <p:nvPr/>
          </p:nvSpPr>
          <p:spPr bwMode="auto">
            <a:xfrm>
              <a:off x="2603" y="1500"/>
              <a:ext cx="63" cy="57"/>
            </a:xfrm>
            <a:custGeom>
              <a:avLst/>
              <a:gdLst>
                <a:gd name="T0" fmla="*/ 58 w 171"/>
                <a:gd name="T1" fmla="*/ 7 h 156"/>
                <a:gd name="T2" fmla="*/ 15 w 171"/>
                <a:gd name="T3" fmla="*/ 107 h 156"/>
                <a:gd name="T4" fmla="*/ 58 w 171"/>
                <a:gd name="T5" fmla="*/ 151 h 156"/>
                <a:gd name="T6" fmla="*/ 87 w 171"/>
                <a:gd name="T7" fmla="*/ 156 h 156"/>
                <a:gd name="T8" fmla="*/ 117 w 171"/>
                <a:gd name="T9" fmla="*/ 150 h 156"/>
                <a:gd name="T10" fmla="*/ 157 w 171"/>
                <a:gd name="T11" fmla="*/ 51 h 156"/>
                <a:gd name="T12" fmla="*/ 116 w 171"/>
                <a:gd name="T13" fmla="*/ 8 h 156"/>
                <a:gd name="T14" fmla="*/ 58 w 171"/>
                <a:gd name="T15" fmla="*/ 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56">
                  <a:moveTo>
                    <a:pt x="58" y="7"/>
                  </a:moveTo>
                  <a:cubicBezTo>
                    <a:pt x="19" y="23"/>
                    <a:pt x="0" y="68"/>
                    <a:pt x="15" y="107"/>
                  </a:cubicBezTo>
                  <a:cubicBezTo>
                    <a:pt x="23" y="127"/>
                    <a:pt x="38" y="143"/>
                    <a:pt x="58" y="151"/>
                  </a:cubicBezTo>
                  <a:cubicBezTo>
                    <a:pt x="67" y="154"/>
                    <a:pt x="77" y="156"/>
                    <a:pt x="87" y="156"/>
                  </a:cubicBezTo>
                  <a:cubicBezTo>
                    <a:pt x="97" y="156"/>
                    <a:pt x="108" y="154"/>
                    <a:pt x="117" y="150"/>
                  </a:cubicBezTo>
                  <a:cubicBezTo>
                    <a:pt x="154" y="133"/>
                    <a:pt x="171" y="89"/>
                    <a:pt x="157" y="51"/>
                  </a:cubicBezTo>
                  <a:cubicBezTo>
                    <a:pt x="149" y="32"/>
                    <a:pt x="135" y="17"/>
                    <a:pt x="116" y="8"/>
                  </a:cubicBezTo>
                  <a:cubicBezTo>
                    <a:pt x="98" y="0"/>
                    <a:pt x="77" y="0"/>
                    <a:pt x="5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0" name="任意多边形: 形状 479"/>
            <p:cNvSpPr/>
            <p:nvPr/>
          </p:nvSpPr>
          <p:spPr bwMode="auto">
            <a:xfrm>
              <a:off x="2554" y="1351"/>
              <a:ext cx="60" cy="54"/>
            </a:xfrm>
            <a:custGeom>
              <a:avLst/>
              <a:gdLst>
                <a:gd name="T0" fmla="*/ 67 w 165"/>
                <a:gd name="T1" fmla="*/ 148 h 150"/>
                <a:gd name="T2" fmla="*/ 83 w 165"/>
                <a:gd name="T3" fmla="*/ 150 h 150"/>
                <a:gd name="T4" fmla="*/ 123 w 165"/>
                <a:gd name="T5" fmla="*/ 138 h 150"/>
                <a:gd name="T6" fmla="*/ 146 w 165"/>
                <a:gd name="T7" fmla="*/ 39 h 150"/>
                <a:gd name="T8" fmla="*/ 101 w 165"/>
                <a:gd name="T9" fmla="*/ 5 h 150"/>
                <a:gd name="T10" fmla="*/ 46 w 165"/>
                <a:gd name="T11" fmla="*/ 12 h 150"/>
                <a:gd name="T12" fmla="*/ 20 w 165"/>
                <a:gd name="T13" fmla="*/ 114 h 150"/>
                <a:gd name="T14" fmla="*/ 67 w 165"/>
                <a:gd name="T15" fmla="*/ 148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150">
                  <a:moveTo>
                    <a:pt x="67" y="148"/>
                  </a:moveTo>
                  <a:cubicBezTo>
                    <a:pt x="72" y="150"/>
                    <a:pt x="78" y="150"/>
                    <a:pt x="83" y="150"/>
                  </a:cubicBezTo>
                  <a:cubicBezTo>
                    <a:pt x="97" y="150"/>
                    <a:pt x="111" y="146"/>
                    <a:pt x="123" y="138"/>
                  </a:cubicBezTo>
                  <a:cubicBezTo>
                    <a:pt x="155" y="117"/>
                    <a:pt x="165" y="73"/>
                    <a:pt x="146" y="39"/>
                  </a:cubicBezTo>
                  <a:cubicBezTo>
                    <a:pt x="136" y="22"/>
                    <a:pt x="120" y="9"/>
                    <a:pt x="101" y="5"/>
                  </a:cubicBezTo>
                  <a:cubicBezTo>
                    <a:pt x="82" y="0"/>
                    <a:pt x="63" y="2"/>
                    <a:pt x="46" y="12"/>
                  </a:cubicBezTo>
                  <a:cubicBezTo>
                    <a:pt x="11" y="33"/>
                    <a:pt x="0" y="79"/>
                    <a:pt x="20" y="114"/>
                  </a:cubicBezTo>
                  <a:cubicBezTo>
                    <a:pt x="30" y="131"/>
                    <a:pt x="47" y="144"/>
                    <a:pt x="67" y="1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1" name="任意多边形: 形状 480"/>
            <p:cNvSpPr/>
            <p:nvPr/>
          </p:nvSpPr>
          <p:spPr bwMode="auto">
            <a:xfrm>
              <a:off x="2483" y="1209"/>
              <a:ext cx="57" cy="53"/>
            </a:xfrm>
            <a:custGeom>
              <a:avLst/>
              <a:gdLst>
                <a:gd name="T0" fmla="*/ 85 w 156"/>
                <a:gd name="T1" fmla="*/ 2 h 144"/>
                <a:gd name="T2" fmla="*/ 34 w 156"/>
                <a:gd name="T3" fmla="*/ 18 h 144"/>
                <a:gd name="T4" fmla="*/ 24 w 156"/>
                <a:gd name="T5" fmla="*/ 118 h 144"/>
                <a:gd name="T6" fmla="*/ 73 w 156"/>
                <a:gd name="T7" fmla="*/ 143 h 144"/>
                <a:gd name="T8" fmla="*/ 78 w 156"/>
                <a:gd name="T9" fmla="*/ 144 h 144"/>
                <a:gd name="T10" fmla="*/ 126 w 156"/>
                <a:gd name="T11" fmla="*/ 125 h 144"/>
                <a:gd name="T12" fmla="*/ 132 w 156"/>
                <a:gd name="T13" fmla="*/ 27 h 144"/>
                <a:gd name="T14" fmla="*/ 85 w 156"/>
                <a:gd name="T15" fmla="*/ 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44">
                  <a:moveTo>
                    <a:pt x="85" y="2"/>
                  </a:moveTo>
                  <a:cubicBezTo>
                    <a:pt x="66" y="0"/>
                    <a:pt x="48" y="6"/>
                    <a:pt x="34" y="18"/>
                  </a:cubicBezTo>
                  <a:cubicBezTo>
                    <a:pt x="4" y="43"/>
                    <a:pt x="0" y="88"/>
                    <a:pt x="24" y="118"/>
                  </a:cubicBezTo>
                  <a:cubicBezTo>
                    <a:pt x="36" y="133"/>
                    <a:pt x="54" y="142"/>
                    <a:pt x="73" y="143"/>
                  </a:cubicBezTo>
                  <a:cubicBezTo>
                    <a:pt x="75" y="144"/>
                    <a:pt x="77" y="144"/>
                    <a:pt x="78" y="144"/>
                  </a:cubicBezTo>
                  <a:cubicBezTo>
                    <a:pt x="96" y="144"/>
                    <a:pt x="113" y="137"/>
                    <a:pt x="126" y="125"/>
                  </a:cubicBezTo>
                  <a:cubicBezTo>
                    <a:pt x="153" y="100"/>
                    <a:pt x="156" y="56"/>
                    <a:pt x="132" y="27"/>
                  </a:cubicBezTo>
                  <a:cubicBezTo>
                    <a:pt x="120" y="13"/>
                    <a:pt x="103" y="4"/>
                    <a:pt x="85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2" name="任意多边形: 形状 481"/>
            <p:cNvSpPr/>
            <p:nvPr/>
          </p:nvSpPr>
          <p:spPr bwMode="auto">
            <a:xfrm>
              <a:off x="2388" y="1079"/>
              <a:ext cx="55" cy="50"/>
            </a:xfrm>
            <a:custGeom>
              <a:avLst/>
              <a:gdLst>
                <a:gd name="T0" fmla="*/ 31 w 150"/>
                <a:gd name="T1" fmla="*/ 120 h 137"/>
                <a:gd name="T2" fmla="*/ 75 w 150"/>
                <a:gd name="T3" fmla="*/ 137 h 137"/>
                <a:gd name="T4" fmla="*/ 81 w 150"/>
                <a:gd name="T5" fmla="*/ 137 h 137"/>
                <a:gd name="T6" fmla="*/ 128 w 150"/>
                <a:gd name="T7" fmla="*/ 111 h 137"/>
                <a:gd name="T8" fmla="*/ 119 w 150"/>
                <a:gd name="T9" fmla="*/ 18 h 137"/>
                <a:gd name="T10" fmla="*/ 70 w 150"/>
                <a:gd name="T11" fmla="*/ 1 h 137"/>
                <a:gd name="T12" fmla="*/ 24 w 150"/>
                <a:gd name="T13" fmla="*/ 24 h 137"/>
                <a:gd name="T14" fmla="*/ 31 w 150"/>
                <a:gd name="T15" fmla="*/ 12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37">
                  <a:moveTo>
                    <a:pt x="31" y="120"/>
                  </a:moveTo>
                  <a:cubicBezTo>
                    <a:pt x="43" y="131"/>
                    <a:pt x="59" y="137"/>
                    <a:pt x="75" y="137"/>
                  </a:cubicBezTo>
                  <a:cubicBezTo>
                    <a:pt x="77" y="137"/>
                    <a:pt x="79" y="137"/>
                    <a:pt x="81" y="137"/>
                  </a:cubicBezTo>
                  <a:cubicBezTo>
                    <a:pt x="99" y="135"/>
                    <a:pt x="116" y="126"/>
                    <a:pt x="128" y="111"/>
                  </a:cubicBezTo>
                  <a:cubicBezTo>
                    <a:pt x="150" y="83"/>
                    <a:pt x="146" y="41"/>
                    <a:pt x="119" y="18"/>
                  </a:cubicBezTo>
                  <a:cubicBezTo>
                    <a:pt x="106" y="6"/>
                    <a:pt x="89" y="0"/>
                    <a:pt x="70" y="1"/>
                  </a:cubicBezTo>
                  <a:cubicBezTo>
                    <a:pt x="52" y="2"/>
                    <a:pt x="36" y="10"/>
                    <a:pt x="24" y="24"/>
                  </a:cubicBezTo>
                  <a:cubicBezTo>
                    <a:pt x="0" y="52"/>
                    <a:pt x="3" y="95"/>
                    <a:pt x="3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3" name="任意多边形: 形状 482"/>
            <p:cNvSpPr/>
            <p:nvPr/>
          </p:nvSpPr>
          <p:spPr bwMode="auto">
            <a:xfrm>
              <a:off x="2272" y="961"/>
              <a:ext cx="53" cy="49"/>
            </a:xfrm>
            <a:custGeom>
              <a:avLst/>
              <a:gdLst>
                <a:gd name="T0" fmla="*/ 73 w 146"/>
                <a:gd name="T1" fmla="*/ 133 h 133"/>
                <a:gd name="T2" fmla="*/ 89 w 146"/>
                <a:gd name="T3" fmla="*/ 131 h 133"/>
                <a:gd name="T4" fmla="*/ 129 w 146"/>
                <a:gd name="T5" fmla="*/ 100 h 133"/>
                <a:gd name="T6" fmla="*/ 107 w 146"/>
                <a:gd name="T7" fmla="*/ 12 h 133"/>
                <a:gd name="T8" fmla="*/ 58 w 146"/>
                <a:gd name="T9" fmla="*/ 4 h 133"/>
                <a:gd name="T10" fmla="*/ 18 w 146"/>
                <a:gd name="T11" fmla="*/ 34 h 133"/>
                <a:gd name="T12" fmla="*/ 39 w 146"/>
                <a:gd name="T13" fmla="*/ 123 h 133"/>
                <a:gd name="T14" fmla="*/ 73 w 146"/>
                <a:gd name="T15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133">
                  <a:moveTo>
                    <a:pt x="73" y="133"/>
                  </a:moveTo>
                  <a:cubicBezTo>
                    <a:pt x="78" y="133"/>
                    <a:pt x="84" y="132"/>
                    <a:pt x="89" y="131"/>
                  </a:cubicBezTo>
                  <a:cubicBezTo>
                    <a:pt x="106" y="127"/>
                    <a:pt x="121" y="115"/>
                    <a:pt x="129" y="100"/>
                  </a:cubicBezTo>
                  <a:cubicBezTo>
                    <a:pt x="146" y="70"/>
                    <a:pt x="136" y="30"/>
                    <a:pt x="107" y="12"/>
                  </a:cubicBezTo>
                  <a:cubicBezTo>
                    <a:pt x="92" y="3"/>
                    <a:pt x="75" y="0"/>
                    <a:pt x="58" y="4"/>
                  </a:cubicBezTo>
                  <a:cubicBezTo>
                    <a:pt x="42" y="8"/>
                    <a:pt x="27" y="19"/>
                    <a:pt x="18" y="34"/>
                  </a:cubicBezTo>
                  <a:cubicBezTo>
                    <a:pt x="0" y="64"/>
                    <a:pt x="9" y="104"/>
                    <a:pt x="39" y="123"/>
                  </a:cubicBezTo>
                  <a:cubicBezTo>
                    <a:pt x="49" y="130"/>
                    <a:pt x="61" y="133"/>
                    <a:pt x="73" y="1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4" name="任意多边形: 形状 483"/>
            <p:cNvSpPr/>
            <p:nvPr/>
          </p:nvSpPr>
          <p:spPr bwMode="auto">
            <a:xfrm>
              <a:off x="2141" y="866"/>
              <a:ext cx="51" cy="46"/>
            </a:xfrm>
            <a:custGeom>
              <a:avLst/>
              <a:gdLst>
                <a:gd name="T0" fmla="*/ 46 w 139"/>
                <a:gd name="T1" fmla="*/ 122 h 126"/>
                <a:gd name="T2" fmla="*/ 70 w 139"/>
                <a:gd name="T3" fmla="*/ 126 h 126"/>
                <a:gd name="T4" fmla="*/ 94 w 139"/>
                <a:gd name="T5" fmla="*/ 121 h 126"/>
                <a:gd name="T6" fmla="*/ 128 w 139"/>
                <a:gd name="T7" fmla="*/ 85 h 126"/>
                <a:gd name="T8" fmla="*/ 93 w 139"/>
                <a:gd name="T9" fmla="*/ 6 h 126"/>
                <a:gd name="T10" fmla="*/ 46 w 139"/>
                <a:gd name="T11" fmla="*/ 6 h 126"/>
                <a:gd name="T12" fmla="*/ 13 w 139"/>
                <a:gd name="T13" fmla="*/ 40 h 126"/>
                <a:gd name="T14" fmla="*/ 46 w 139"/>
                <a:gd name="T15" fmla="*/ 12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26">
                  <a:moveTo>
                    <a:pt x="46" y="122"/>
                  </a:moveTo>
                  <a:cubicBezTo>
                    <a:pt x="54" y="125"/>
                    <a:pt x="62" y="126"/>
                    <a:pt x="70" y="126"/>
                  </a:cubicBezTo>
                  <a:cubicBezTo>
                    <a:pt x="78" y="126"/>
                    <a:pt x="86" y="125"/>
                    <a:pt x="94" y="121"/>
                  </a:cubicBezTo>
                  <a:cubicBezTo>
                    <a:pt x="110" y="114"/>
                    <a:pt x="122" y="101"/>
                    <a:pt x="128" y="85"/>
                  </a:cubicBezTo>
                  <a:cubicBezTo>
                    <a:pt x="139" y="54"/>
                    <a:pt x="123" y="19"/>
                    <a:pt x="93" y="6"/>
                  </a:cubicBezTo>
                  <a:cubicBezTo>
                    <a:pt x="78" y="0"/>
                    <a:pt x="61" y="0"/>
                    <a:pt x="46" y="6"/>
                  </a:cubicBezTo>
                  <a:cubicBezTo>
                    <a:pt x="31" y="13"/>
                    <a:pt x="19" y="25"/>
                    <a:pt x="13" y="40"/>
                  </a:cubicBezTo>
                  <a:cubicBezTo>
                    <a:pt x="0" y="72"/>
                    <a:pt x="15" y="109"/>
                    <a:pt x="46" y="1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5" name="任意多边形: 形状 484"/>
            <p:cNvSpPr/>
            <p:nvPr/>
          </p:nvSpPr>
          <p:spPr bwMode="auto">
            <a:xfrm>
              <a:off x="2002" y="794"/>
              <a:ext cx="46" cy="44"/>
            </a:xfrm>
            <a:custGeom>
              <a:avLst/>
              <a:gdLst>
                <a:gd name="T0" fmla="*/ 51 w 127"/>
                <a:gd name="T1" fmla="*/ 120 h 121"/>
                <a:gd name="T2" fmla="*/ 64 w 127"/>
                <a:gd name="T3" fmla="*/ 121 h 121"/>
                <a:gd name="T4" fmla="*/ 96 w 127"/>
                <a:gd name="T5" fmla="*/ 112 h 121"/>
                <a:gd name="T6" fmla="*/ 122 w 127"/>
                <a:gd name="T7" fmla="*/ 73 h 121"/>
                <a:gd name="T8" fmla="*/ 77 w 127"/>
                <a:gd name="T9" fmla="*/ 4 h 121"/>
                <a:gd name="T10" fmla="*/ 33 w 127"/>
                <a:gd name="T11" fmla="*/ 11 h 121"/>
                <a:gd name="T12" fmla="*/ 7 w 127"/>
                <a:gd name="T13" fmla="*/ 49 h 121"/>
                <a:gd name="T14" fmla="*/ 51 w 127"/>
                <a:gd name="T15" fmla="*/ 12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7" h="121">
                  <a:moveTo>
                    <a:pt x="51" y="120"/>
                  </a:moveTo>
                  <a:cubicBezTo>
                    <a:pt x="55" y="121"/>
                    <a:pt x="59" y="121"/>
                    <a:pt x="64" y="121"/>
                  </a:cubicBezTo>
                  <a:cubicBezTo>
                    <a:pt x="75" y="121"/>
                    <a:pt x="86" y="118"/>
                    <a:pt x="96" y="112"/>
                  </a:cubicBezTo>
                  <a:cubicBezTo>
                    <a:pt x="109" y="103"/>
                    <a:pt x="119" y="89"/>
                    <a:pt x="122" y="73"/>
                  </a:cubicBezTo>
                  <a:cubicBezTo>
                    <a:pt x="127" y="42"/>
                    <a:pt x="107" y="11"/>
                    <a:pt x="77" y="4"/>
                  </a:cubicBezTo>
                  <a:cubicBezTo>
                    <a:pt x="62" y="0"/>
                    <a:pt x="46" y="3"/>
                    <a:pt x="33" y="11"/>
                  </a:cubicBezTo>
                  <a:cubicBezTo>
                    <a:pt x="20" y="20"/>
                    <a:pt x="10" y="33"/>
                    <a:pt x="7" y="49"/>
                  </a:cubicBezTo>
                  <a:cubicBezTo>
                    <a:pt x="0" y="81"/>
                    <a:pt x="19" y="113"/>
                    <a:pt x="51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6" name="任意多边形: 形状 485"/>
            <p:cNvSpPr/>
            <p:nvPr/>
          </p:nvSpPr>
          <p:spPr bwMode="auto">
            <a:xfrm>
              <a:off x="1856" y="746"/>
              <a:ext cx="41" cy="42"/>
            </a:xfrm>
            <a:custGeom>
              <a:avLst/>
              <a:gdLst>
                <a:gd name="T0" fmla="*/ 54 w 114"/>
                <a:gd name="T1" fmla="*/ 113 h 114"/>
                <a:gd name="T2" fmla="*/ 58 w 114"/>
                <a:gd name="T3" fmla="*/ 114 h 114"/>
                <a:gd name="T4" fmla="*/ 95 w 114"/>
                <a:gd name="T5" fmla="*/ 99 h 114"/>
                <a:gd name="T6" fmla="*/ 114 w 114"/>
                <a:gd name="T7" fmla="*/ 58 h 114"/>
                <a:gd name="T8" fmla="*/ 61 w 114"/>
                <a:gd name="T9" fmla="*/ 1 h 114"/>
                <a:gd name="T10" fmla="*/ 21 w 114"/>
                <a:gd name="T11" fmla="*/ 15 h 114"/>
                <a:gd name="T12" fmla="*/ 2 w 114"/>
                <a:gd name="T13" fmla="*/ 54 h 114"/>
                <a:gd name="T14" fmla="*/ 54 w 114"/>
                <a:gd name="T15" fmla="*/ 113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14">
                  <a:moveTo>
                    <a:pt x="54" y="113"/>
                  </a:moveTo>
                  <a:cubicBezTo>
                    <a:pt x="55" y="113"/>
                    <a:pt x="57" y="114"/>
                    <a:pt x="58" y="114"/>
                  </a:cubicBezTo>
                  <a:cubicBezTo>
                    <a:pt x="72" y="114"/>
                    <a:pt x="85" y="108"/>
                    <a:pt x="95" y="99"/>
                  </a:cubicBezTo>
                  <a:cubicBezTo>
                    <a:pt x="107" y="88"/>
                    <a:pt x="113" y="74"/>
                    <a:pt x="114" y="58"/>
                  </a:cubicBezTo>
                  <a:cubicBezTo>
                    <a:pt x="114" y="28"/>
                    <a:pt x="91" y="2"/>
                    <a:pt x="61" y="1"/>
                  </a:cubicBezTo>
                  <a:cubicBezTo>
                    <a:pt x="46" y="0"/>
                    <a:pt x="32" y="5"/>
                    <a:pt x="21" y="15"/>
                  </a:cubicBezTo>
                  <a:cubicBezTo>
                    <a:pt x="10" y="25"/>
                    <a:pt x="3" y="38"/>
                    <a:pt x="2" y="54"/>
                  </a:cubicBezTo>
                  <a:cubicBezTo>
                    <a:pt x="0" y="85"/>
                    <a:pt x="24" y="112"/>
                    <a:pt x="54" y="1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7" name="任意多边形: 形状 486"/>
            <p:cNvSpPr/>
            <p:nvPr/>
          </p:nvSpPr>
          <p:spPr bwMode="auto">
            <a:xfrm>
              <a:off x="1704" y="721"/>
              <a:ext cx="40" cy="40"/>
            </a:xfrm>
            <a:custGeom>
              <a:avLst/>
              <a:gdLst>
                <a:gd name="T0" fmla="*/ 55 w 109"/>
                <a:gd name="T1" fmla="*/ 110 h 110"/>
                <a:gd name="T2" fmla="*/ 61 w 109"/>
                <a:gd name="T3" fmla="*/ 110 h 110"/>
                <a:gd name="T4" fmla="*/ 96 w 109"/>
                <a:gd name="T5" fmla="*/ 90 h 110"/>
                <a:gd name="T6" fmla="*/ 108 w 109"/>
                <a:gd name="T7" fmla="*/ 49 h 110"/>
                <a:gd name="T8" fmla="*/ 50 w 109"/>
                <a:gd name="T9" fmla="*/ 3 h 110"/>
                <a:gd name="T10" fmla="*/ 3 w 109"/>
                <a:gd name="T11" fmla="*/ 62 h 110"/>
                <a:gd name="T12" fmla="*/ 22 w 109"/>
                <a:gd name="T13" fmla="*/ 98 h 110"/>
                <a:gd name="T14" fmla="*/ 55 w 109"/>
                <a:gd name="T15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10">
                  <a:moveTo>
                    <a:pt x="55" y="110"/>
                  </a:moveTo>
                  <a:cubicBezTo>
                    <a:pt x="57" y="110"/>
                    <a:pt x="59" y="110"/>
                    <a:pt x="61" y="110"/>
                  </a:cubicBezTo>
                  <a:cubicBezTo>
                    <a:pt x="75" y="108"/>
                    <a:pt x="87" y="101"/>
                    <a:pt x="96" y="90"/>
                  </a:cubicBezTo>
                  <a:cubicBezTo>
                    <a:pt x="105" y="78"/>
                    <a:pt x="109" y="63"/>
                    <a:pt x="108" y="49"/>
                  </a:cubicBezTo>
                  <a:cubicBezTo>
                    <a:pt x="104" y="21"/>
                    <a:pt x="77" y="0"/>
                    <a:pt x="50" y="3"/>
                  </a:cubicBezTo>
                  <a:cubicBezTo>
                    <a:pt x="21" y="6"/>
                    <a:pt x="0" y="32"/>
                    <a:pt x="3" y="62"/>
                  </a:cubicBezTo>
                  <a:cubicBezTo>
                    <a:pt x="4" y="76"/>
                    <a:pt x="11" y="89"/>
                    <a:pt x="22" y="98"/>
                  </a:cubicBezTo>
                  <a:cubicBezTo>
                    <a:pt x="32" y="106"/>
                    <a:pt x="43" y="110"/>
                    <a:pt x="55" y="1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8" name="任意多边形: 形状 487"/>
            <p:cNvSpPr/>
            <p:nvPr/>
          </p:nvSpPr>
          <p:spPr bwMode="auto">
            <a:xfrm>
              <a:off x="1550" y="718"/>
              <a:ext cx="39" cy="39"/>
            </a:xfrm>
            <a:custGeom>
              <a:avLst/>
              <a:gdLst>
                <a:gd name="T0" fmla="*/ 55 w 107"/>
                <a:gd name="T1" fmla="*/ 107 h 107"/>
                <a:gd name="T2" fmla="*/ 68 w 107"/>
                <a:gd name="T3" fmla="*/ 105 h 107"/>
                <a:gd name="T4" fmla="*/ 99 w 107"/>
                <a:gd name="T5" fmla="*/ 81 h 107"/>
                <a:gd name="T6" fmla="*/ 103 w 107"/>
                <a:gd name="T7" fmla="*/ 42 h 107"/>
                <a:gd name="T8" fmla="*/ 42 w 107"/>
                <a:gd name="T9" fmla="*/ 7 h 107"/>
                <a:gd name="T10" fmla="*/ 7 w 107"/>
                <a:gd name="T11" fmla="*/ 69 h 107"/>
                <a:gd name="T12" fmla="*/ 31 w 107"/>
                <a:gd name="T13" fmla="*/ 100 h 107"/>
                <a:gd name="T14" fmla="*/ 55 w 107"/>
                <a:gd name="T15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07">
                  <a:moveTo>
                    <a:pt x="55" y="107"/>
                  </a:moveTo>
                  <a:cubicBezTo>
                    <a:pt x="60" y="107"/>
                    <a:pt x="64" y="106"/>
                    <a:pt x="68" y="105"/>
                  </a:cubicBezTo>
                  <a:cubicBezTo>
                    <a:pt x="81" y="102"/>
                    <a:pt x="92" y="93"/>
                    <a:pt x="99" y="81"/>
                  </a:cubicBezTo>
                  <a:cubicBezTo>
                    <a:pt x="105" y="69"/>
                    <a:pt x="107" y="54"/>
                    <a:pt x="103" y="42"/>
                  </a:cubicBezTo>
                  <a:cubicBezTo>
                    <a:pt x="95" y="15"/>
                    <a:pt x="68" y="0"/>
                    <a:pt x="42" y="7"/>
                  </a:cubicBezTo>
                  <a:cubicBezTo>
                    <a:pt x="15" y="15"/>
                    <a:pt x="0" y="43"/>
                    <a:pt x="7" y="69"/>
                  </a:cubicBezTo>
                  <a:cubicBezTo>
                    <a:pt x="10" y="83"/>
                    <a:pt x="19" y="94"/>
                    <a:pt x="31" y="100"/>
                  </a:cubicBezTo>
                  <a:cubicBezTo>
                    <a:pt x="38" y="105"/>
                    <a:pt x="47" y="107"/>
                    <a:pt x="55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89" name="任意多边形: 形状 488"/>
            <p:cNvSpPr/>
            <p:nvPr/>
          </p:nvSpPr>
          <p:spPr bwMode="auto">
            <a:xfrm>
              <a:off x="1397" y="740"/>
              <a:ext cx="38" cy="37"/>
            </a:xfrm>
            <a:custGeom>
              <a:avLst/>
              <a:gdLst>
                <a:gd name="T0" fmla="*/ 11 w 102"/>
                <a:gd name="T1" fmla="*/ 74 h 102"/>
                <a:gd name="T2" fmla="*/ 38 w 102"/>
                <a:gd name="T3" fmla="*/ 99 h 102"/>
                <a:gd name="T4" fmla="*/ 54 w 102"/>
                <a:gd name="T5" fmla="*/ 102 h 102"/>
                <a:gd name="T6" fmla="*/ 73 w 102"/>
                <a:gd name="T7" fmla="*/ 97 h 102"/>
                <a:gd name="T8" fmla="*/ 98 w 102"/>
                <a:gd name="T9" fmla="*/ 70 h 102"/>
                <a:gd name="T10" fmla="*/ 96 w 102"/>
                <a:gd name="T11" fmla="*/ 33 h 102"/>
                <a:gd name="T12" fmla="*/ 34 w 102"/>
                <a:gd name="T13" fmla="*/ 11 h 102"/>
                <a:gd name="T14" fmla="*/ 11 w 102"/>
                <a:gd name="T15" fmla="*/ 7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02">
                  <a:moveTo>
                    <a:pt x="11" y="74"/>
                  </a:moveTo>
                  <a:cubicBezTo>
                    <a:pt x="16" y="86"/>
                    <a:pt x="26" y="94"/>
                    <a:pt x="38" y="99"/>
                  </a:cubicBezTo>
                  <a:cubicBezTo>
                    <a:pt x="43" y="101"/>
                    <a:pt x="48" y="102"/>
                    <a:pt x="54" y="102"/>
                  </a:cubicBezTo>
                  <a:cubicBezTo>
                    <a:pt x="60" y="102"/>
                    <a:pt x="67" y="100"/>
                    <a:pt x="73" y="97"/>
                  </a:cubicBezTo>
                  <a:cubicBezTo>
                    <a:pt x="85" y="92"/>
                    <a:pt x="94" y="82"/>
                    <a:pt x="98" y="70"/>
                  </a:cubicBezTo>
                  <a:cubicBezTo>
                    <a:pt x="102" y="57"/>
                    <a:pt x="102" y="44"/>
                    <a:pt x="96" y="33"/>
                  </a:cubicBezTo>
                  <a:cubicBezTo>
                    <a:pt x="85" y="10"/>
                    <a:pt x="57" y="0"/>
                    <a:pt x="34" y="11"/>
                  </a:cubicBezTo>
                  <a:cubicBezTo>
                    <a:pt x="10" y="22"/>
                    <a:pt x="0" y="50"/>
                    <a:pt x="11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0" name="任意多边形: 形状 489"/>
            <p:cNvSpPr/>
            <p:nvPr/>
          </p:nvSpPr>
          <p:spPr bwMode="auto">
            <a:xfrm>
              <a:off x="1250" y="785"/>
              <a:ext cx="34" cy="35"/>
            </a:xfrm>
            <a:custGeom>
              <a:avLst/>
              <a:gdLst>
                <a:gd name="T0" fmla="*/ 42 w 95"/>
                <a:gd name="T1" fmla="*/ 95 h 96"/>
                <a:gd name="T2" fmla="*/ 50 w 95"/>
                <a:gd name="T3" fmla="*/ 96 h 96"/>
                <a:gd name="T4" fmla="*/ 75 w 95"/>
                <a:gd name="T5" fmla="*/ 88 h 96"/>
                <a:gd name="T6" fmla="*/ 93 w 95"/>
                <a:gd name="T7" fmla="*/ 58 h 96"/>
                <a:gd name="T8" fmla="*/ 86 w 95"/>
                <a:gd name="T9" fmla="*/ 25 h 96"/>
                <a:gd name="T10" fmla="*/ 24 w 95"/>
                <a:gd name="T11" fmla="*/ 14 h 96"/>
                <a:gd name="T12" fmla="*/ 13 w 95"/>
                <a:gd name="T13" fmla="*/ 76 h 96"/>
                <a:gd name="T14" fmla="*/ 42 w 95"/>
                <a:gd name="T1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96">
                  <a:moveTo>
                    <a:pt x="42" y="95"/>
                  </a:moveTo>
                  <a:cubicBezTo>
                    <a:pt x="45" y="95"/>
                    <a:pt x="47" y="96"/>
                    <a:pt x="50" y="96"/>
                  </a:cubicBezTo>
                  <a:cubicBezTo>
                    <a:pt x="59" y="96"/>
                    <a:pt x="68" y="93"/>
                    <a:pt x="75" y="88"/>
                  </a:cubicBezTo>
                  <a:cubicBezTo>
                    <a:pt x="85" y="81"/>
                    <a:pt x="91" y="70"/>
                    <a:pt x="93" y="58"/>
                  </a:cubicBezTo>
                  <a:cubicBezTo>
                    <a:pt x="95" y="46"/>
                    <a:pt x="93" y="34"/>
                    <a:pt x="86" y="25"/>
                  </a:cubicBezTo>
                  <a:cubicBezTo>
                    <a:pt x="72" y="5"/>
                    <a:pt x="44" y="0"/>
                    <a:pt x="24" y="14"/>
                  </a:cubicBezTo>
                  <a:cubicBezTo>
                    <a:pt x="5" y="28"/>
                    <a:pt x="0" y="56"/>
                    <a:pt x="13" y="76"/>
                  </a:cubicBezTo>
                  <a:cubicBezTo>
                    <a:pt x="20" y="86"/>
                    <a:pt x="30" y="93"/>
                    <a:pt x="42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1" name="任意多边形: 形状 490"/>
            <p:cNvSpPr/>
            <p:nvPr/>
          </p:nvSpPr>
          <p:spPr bwMode="auto">
            <a:xfrm>
              <a:off x="1109" y="855"/>
              <a:ext cx="33" cy="31"/>
            </a:xfrm>
            <a:custGeom>
              <a:avLst/>
              <a:gdLst>
                <a:gd name="T0" fmla="*/ 45 w 91"/>
                <a:gd name="T1" fmla="*/ 84 h 84"/>
                <a:gd name="T2" fmla="*/ 75 w 91"/>
                <a:gd name="T3" fmla="*/ 71 h 84"/>
                <a:gd name="T4" fmla="*/ 74 w 91"/>
                <a:gd name="T5" fmla="*/ 12 h 84"/>
                <a:gd name="T6" fmla="*/ 45 w 91"/>
                <a:gd name="T7" fmla="*/ 0 h 84"/>
                <a:gd name="T8" fmla="*/ 16 w 91"/>
                <a:gd name="T9" fmla="*/ 12 h 84"/>
                <a:gd name="T10" fmla="*/ 16 w 91"/>
                <a:gd name="T11" fmla="*/ 71 h 84"/>
                <a:gd name="T12" fmla="*/ 45 w 91"/>
                <a:gd name="T13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" h="84">
                  <a:moveTo>
                    <a:pt x="45" y="84"/>
                  </a:moveTo>
                  <a:cubicBezTo>
                    <a:pt x="57" y="84"/>
                    <a:pt x="67" y="79"/>
                    <a:pt x="75" y="71"/>
                  </a:cubicBezTo>
                  <a:cubicBezTo>
                    <a:pt x="91" y="55"/>
                    <a:pt x="91" y="28"/>
                    <a:pt x="74" y="12"/>
                  </a:cubicBezTo>
                  <a:cubicBezTo>
                    <a:pt x="67" y="4"/>
                    <a:pt x="56" y="0"/>
                    <a:pt x="45" y="0"/>
                  </a:cubicBezTo>
                  <a:cubicBezTo>
                    <a:pt x="34" y="0"/>
                    <a:pt x="24" y="4"/>
                    <a:pt x="16" y="12"/>
                  </a:cubicBezTo>
                  <a:cubicBezTo>
                    <a:pt x="0" y="28"/>
                    <a:pt x="0" y="55"/>
                    <a:pt x="16" y="71"/>
                  </a:cubicBezTo>
                  <a:cubicBezTo>
                    <a:pt x="24" y="79"/>
                    <a:pt x="34" y="84"/>
                    <a:pt x="45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2" name="任意多边形: 形状 491"/>
            <p:cNvSpPr/>
            <p:nvPr/>
          </p:nvSpPr>
          <p:spPr bwMode="auto">
            <a:xfrm>
              <a:off x="977" y="945"/>
              <a:ext cx="32" cy="30"/>
            </a:xfrm>
            <a:custGeom>
              <a:avLst/>
              <a:gdLst>
                <a:gd name="T0" fmla="*/ 44 w 88"/>
                <a:gd name="T1" fmla="*/ 80 h 80"/>
                <a:gd name="T2" fmla="*/ 51 w 88"/>
                <a:gd name="T3" fmla="*/ 79 h 80"/>
                <a:gd name="T4" fmla="*/ 76 w 88"/>
                <a:gd name="T5" fmla="*/ 62 h 80"/>
                <a:gd name="T6" fmla="*/ 65 w 88"/>
                <a:gd name="T7" fmla="*/ 8 h 80"/>
                <a:gd name="T8" fmla="*/ 36 w 88"/>
                <a:gd name="T9" fmla="*/ 2 h 80"/>
                <a:gd name="T10" fmla="*/ 11 w 88"/>
                <a:gd name="T11" fmla="*/ 19 h 80"/>
                <a:gd name="T12" fmla="*/ 22 w 88"/>
                <a:gd name="T13" fmla="*/ 73 h 80"/>
                <a:gd name="T14" fmla="*/ 44 w 88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80">
                  <a:moveTo>
                    <a:pt x="44" y="80"/>
                  </a:moveTo>
                  <a:cubicBezTo>
                    <a:pt x="46" y="80"/>
                    <a:pt x="48" y="79"/>
                    <a:pt x="51" y="79"/>
                  </a:cubicBezTo>
                  <a:cubicBezTo>
                    <a:pt x="61" y="77"/>
                    <a:pt x="70" y="71"/>
                    <a:pt x="76" y="62"/>
                  </a:cubicBezTo>
                  <a:cubicBezTo>
                    <a:pt x="88" y="44"/>
                    <a:pt x="83" y="20"/>
                    <a:pt x="65" y="8"/>
                  </a:cubicBezTo>
                  <a:cubicBezTo>
                    <a:pt x="57" y="2"/>
                    <a:pt x="46" y="0"/>
                    <a:pt x="36" y="2"/>
                  </a:cubicBezTo>
                  <a:cubicBezTo>
                    <a:pt x="26" y="4"/>
                    <a:pt x="17" y="10"/>
                    <a:pt x="11" y="19"/>
                  </a:cubicBezTo>
                  <a:cubicBezTo>
                    <a:pt x="0" y="36"/>
                    <a:pt x="4" y="61"/>
                    <a:pt x="22" y="73"/>
                  </a:cubicBezTo>
                  <a:cubicBezTo>
                    <a:pt x="28" y="77"/>
                    <a:pt x="36" y="80"/>
                    <a:pt x="44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3" name="任意多边形: 形状 492"/>
            <p:cNvSpPr/>
            <p:nvPr/>
          </p:nvSpPr>
          <p:spPr bwMode="auto">
            <a:xfrm>
              <a:off x="857" y="1059"/>
              <a:ext cx="30" cy="27"/>
            </a:xfrm>
            <a:custGeom>
              <a:avLst/>
              <a:gdLst>
                <a:gd name="T0" fmla="*/ 27 w 82"/>
                <a:gd name="T1" fmla="*/ 71 h 74"/>
                <a:gd name="T2" fmla="*/ 41 w 82"/>
                <a:gd name="T3" fmla="*/ 74 h 74"/>
                <a:gd name="T4" fmla="*/ 55 w 82"/>
                <a:gd name="T5" fmla="*/ 71 h 74"/>
                <a:gd name="T6" fmla="*/ 74 w 82"/>
                <a:gd name="T7" fmla="*/ 52 h 74"/>
                <a:gd name="T8" fmla="*/ 55 w 82"/>
                <a:gd name="T9" fmla="*/ 4 h 74"/>
                <a:gd name="T10" fmla="*/ 28 w 82"/>
                <a:gd name="T11" fmla="*/ 4 h 74"/>
                <a:gd name="T12" fmla="*/ 8 w 82"/>
                <a:gd name="T13" fmla="*/ 24 h 74"/>
                <a:gd name="T14" fmla="*/ 27 w 82"/>
                <a:gd name="T15" fmla="*/ 7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4">
                  <a:moveTo>
                    <a:pt x="27" y="71"/>
                  </a:moveTo>
                  <a:cubicBezTo>
                    <a:pt x="32" y="73"/>
                    <a:pt x="36" y="74"/>
                    <a:pt x="41" y="74"/>
                  </a:cubicBezTo>
                  <a:cubicBezTo>
                    <a:pt x="46" y="74"/>
                    <a:pt x="50" y="73"/>
                    <a:pt x="55" y="71"/>
                  </a:cubicBezTo>
                  <a:cubicBezTo>
                    <a:pt x="64" y="68"/>
                    <a:pt x="71" y="61"/>
                    <a:pt x="74" y="52"/>
                  </a:cubicBezTo>
                  <a:cubicBezTo>
                    <a:pt x="82" y="33"/>
                    <a:pt x="73" y="12"/>
                    <a:pt x="55" y="4"/>
                  </a:cubicBezTo>
                  <a:cubicBezTo>
                    <a:pt x="46" y="0"/>
                    <a:pt x="36" y="0"/>
                    <a:pt x="28" y="4"/>
                  </a:cubicBezTo>
                  <a:cubicBezTo>
                    <a:pt x="19" y="8"/>
                    <a:pt x="12" y="15"/>
                    <a:pt x="8" y="24"/>
                  </a:cubicBezTo>
                  <a:cubicBezTo>
                    <a:pt x="0" y="42"/>
                    <a:pt x="9" y="64"/>
                    <a:pt x="27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4" name="任意多边形: 形状 493"/>
            <p:cNvSpPr/>
            <p:nvPr/>
          </p:nvSpPr>
          <p:spPr bwMode="auto">
            <a:xfrm>
              <a:off x="959" y="2438"/>
              <a:ext cx="92" cy="85"/>
            </a:xfrm>
            <a:custGeom>
              <a:avLst/>
              <a:gdLst>
                <a:gd name="T0" fmla="*/ 55 w 252"/>
                <a:gd name="T1" fmla="*/ 205 h 231"/>
                <a:gd name="T2" fmla="*/ 126 w 252"/>
                <a:gd name="T3" fmla="*/ 231 h 231"/>
                <a:gd name="T4" fmla="*/ 137 w 252"/>
                <a:gd name="T5" fmla="*/ 230 h 231"/>
                <a:gd name="T6" fmla="*/ 212 w 252"/>
                <a:gd name="T7" fmla="*/ 189 h 231"/>
                <a:gd name="T8" fmla="*/ 197 w 252"/>
                <a:gd name="T9" fmla="*/ 29 h 231"/>
                <a:gd name="T10" fmla="*/ 112 w 252"/>
                <a:gd name="T11" fmla="*/ 4 h 231"/>
                <a:gd name="T12" fmla="*/ 35 w 252"/>
                <a:gd name="T13" fmla="*/ 50 h 231"/>
                <a:gd name="T14" fmla="*/ 55 w 252"/>
                <a:gd name="T15" fmla="*/ 20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2" h="231">
                  <a:moveTo>
                    <a:pt x="55" y="205"/>
                  </a:moveTo>
                  <a:cubicBezTo>
                    <a:pt x="75" y="222"/>
                    <a:pt x="100" y="231"/>
                    <a:pt x="126" y="231"/>
                  </a:cubicBezTo>
                  <a:cubicBezTo>
                    <a:pt x="129" y="231"/>
                    <a:pt x="133" y="231"/>
                    <a:pt x="137" y="230"/>
                  </a:cubicBezTo>
                  <a:cubicBezTo>
                    <a:pt x="167" y="227"/>
                    <a:pt x="193" y="213"/>
                    <a:pt x="212" y="189"/>
                  </a:cubicBezTo>
                  <a:cubicBezTo>
                    <a:pt x="252" y="140"/>
                    <a:pt x="245" y="68"/>
                    <a:pt x="197" y="29"/>
                  </a:cubicBezTo>
                  <a:cubicBezTo>
                    <a:pt x="173" y="9"/>
                    <a:pt x="143" y="0"/>
                    <a:pt x="112" y="4"/>
                  </a:cubicBezTo>
                  <a:cubicBezTo>
                    <a:pt x="81" y="8"/>
                    <a:pt x="53" y="25"/>
                    <a:pt x="35" y="50"/>
                  </a:cubicBezTo>
                  <a:cubicBezTo>
                    <a:pt x="0" y="98"/>
                    <a:pt x="9" y="167"/>
                    <a:pt x="55" y="20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5" name="任意多边形: 形状 494"/>
            <p:cNvSpPr/>
            <p:nvPr/>
          </p:nvSpPr>
          <p:spPr bwMode="auto">
            <a:xfrm>
              <a:off x="1072" y="2531"/>
              <a:ext cx="91" cy="82"/>
            </a:xfrm>
            <a:custGeom>
              <a:avLst/>
              <a:gdLst>
                <a:gd name="T0" fmla="*/ 124 w 249"/>
                <a:gd name="T1" fmla="*/ 226 h 226"/>
                <a:gd name="T2" fmla="*/ 151 w 249"/>
                <a:gd name="T3" fmla="*/ 223 h 226"/>
                <a:gd name="T4" fmla="*/ 218 w 249"/>
                <a:gd name="T5" fmla="*/ 171 h 226"/>
                <a:gd name="T6" fmla="*/ 179 w 249"/>
                <a:gd name="T7" fmla="*/ 19 h 226"/>
                <a:gd name="T8" fmla="*/ 93 w 249"/>
                <a:gd name="T9" fmla="*/ 8 h 226"/>
                <a:gd name="T10" fmla="*/ 26 w 249"/>
                <a:gd name="T11" fmla="*/ 65 h 226"/>
                <a:gd name="T12" fmla="*/ 68 w 249"/>
                <a:gd name="T13" fmla="*/ 211 h 226"/>
                <a:gd name="T14" fmla="*/ 124 w 249"/>
                <a:gd name="T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9" h="226">
                  <a:moveTo>
                    <a:pt x="124" y="226"/>
                  </a:moveTo>
                  <a:cubicBezTo>
                    <a:pt x="133" y="226"/>
                    <a:pt x="142" y="225"/>
                    <a:pt x="151" y="223"/>
                  </a:cubicBezTo>
                  <a:cubicBezTo>
                    <a:pt x="179" y="215"/>
                    <a:pt x="203" y="197"/>
                    <a:pt x="218" y="171"/>
                  </a:cubicBezTo>
                  <a:cubicBezTo>
                    <a:pt x="249" y="118"/>
                    <a:pt x="231" y="50"/>
                    <a:pt x="179" y="19"/>
                  </a:cubicBezTo>
                  <a:cubicBezTo>
                    <a:pt x="153" y="4"/>
                    <a:pt x="122" y="0"/>
                    <a:pt x="93" y="8"/>
                  </a:cubicBezTo>
                  <a:cubicBezTo>
                    <a:pt x="64" y="17"/>
                    <a:pt x="39" y="37"/>
                    <a:pt x="26" y="65"/>
                  </a:cubicBezTo>
                  <a:cubicBezTo>
                    <a:pt x="0" y="117"/>
                    <a:pt x="19" y="181"/>
                    <a:pt x="68" y="211"/>
                  </a:cubicBezTo>
                  <a:cubicBezTo>
                    <a:pt x="85" y="221"/>
                    <a:pt x="104" y="226"/>
                    <a:pt x="124" y="2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6" name="任意多边形: 形状 495"/>
            <p:cNvSpPr/>
            <p:nvPr/>
          </p:nvSpPr>
          <p:spPr bwMode="auto">
            <a:xfrm>
              <a:off x="1196" y="2603"/>
              <a:ext cx="88" cy="80"/>
            </a:xfrm>
            <a:custGeom>
              <a:avLst/>
              <a:gdLst>
                <a:gd name="T0" fmla="*/ 158 w 240"/>
                <a:gd name="T1" fmla="*/ 11 h 221"/>
                <a:gd name="T2" fmla="*/ 74 w 240"/>
                <a:gd name="T3" fmla="*/ 14 h 221"/>
                <a:gd name="T4" fmla="*/ 17 w 240"/>
                <a:gd name="T5" fmla="*/ 79 h 221"/>
                <a:gd name="T6" fmla="*/ 80 w 240"/>
                <a:gd name="T7" fmla="*/ 213 h 221"/>
                <a:gd name="T8" fmla="*/ 119 w 240"/>
                <a:gd name="T9" fmla="*/ 221 h 221"/>
                <a:gd name="T10" fmla="*/ 161 w 240"/>
                <a:gd name="T11" fmla="*/ 212 h 221"/>
                <a:gd name="T12" fmla="*/ 219 w 240"/>
                <a:gd name="T13" fmla="*/ 152 h 221"/>
                <a:gd name="T14" fmla="*/ 158 w 240"/>
                <a:gd name="T15" fmla="*/ 1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0" h="221">
                  <a:moveTo>
                    <a:pt x="158" y="11"/>
                  </a:moveTo>
                  <a:cubicBezTo>
                    <a:pt x="131" y="0"/>
                    <a:pt x="101" y="1"/>
                    <a:pt x="74" y="14"/>
                  </a:cubicBezTo>
                  <a:cubicBezTo>
                    <a:pt x="47" y="27"/>
                    <a:pt x="26" y="50"/>
                    <a:pt x="17" y="79"/>
                  </a:cubicBezTo>
                  <a:cubicBezTo>
                    <a:pt x="0" y="133"/>
                    <a:pt x="28" y="192"/>
                    <a:pt x="80" y="213"/>
                  </a:cubicBezTo>
                  <a:cubicBezTo>
                    <a:pt x="93" y="218"/>
                    <a:pt x="106" y="221"/>
                    <a:pt x="119" y="221"/>
                  </a:cubicBezTo>
                  <a:cubicBezTo>
                    <a:pt x="134" y="221"/>
                    <a:pt x="148" y="218"/>
                    <a:pt x="161" y="212"/>
                  </a:cubicBezTo>
                  <a:cubicBezTo>
                    <a:pt x="188" y="201"/>
                    <a:pt x="208" y="179"/>
                    <a:pt x="219" y="152"/>
                  </a:cubicBezTo>
                  <a:cubicBezTo>
                    <a:pt x="240" y="96"/>
                    <a:pt x="213" y="33"/>
                    <a:pt x="15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7" name="任意多边形: 形状 496"/>
            <p:cNvSpPr/>
            <p:nvPr/>
          </p:nvSpPr>
          <p:spPr bwMode="auto">
            <a:xfrm>
              <a:off x="1328" y="2654"/>
              <a:ext cx="82" cy="79"/>
            </a:xfrm>
            <a:custGeom>
              <a:avLst/>
              <a:gdLst>
                <a:gd name="T0" fmla="*/ 134 w 226"/>
                <a:gd name="T1" fmla="*/ 6 h 216"/>
                <a:gd name="T2" fmla="*/ 54 w 226"/>
                <a:gd name="T3" fmla="*/ 22 h 216"/>
                <a:gd name="T4" fmla="*/ 9 w 226"/>
                <a:gd name="T5" fmla="*/ 93 h 216"/>
                <a:gd name="T6" fmla="*/ 89 w 226"/>
                <a:gd name="T7" fmla="*/ 213 h 216"/>
                <a:gd name="T8" fmla="*/ 112 w 226"/>
                <a:gd name="T9" fmla="*/ 216 h 216"/>
                <a:gd name="T10" fmla="*/ 167 w 226"/>
                <a:gd name="T11" fmla="*/ 200 h 216"/>
                <a:gd name="T12" fmla="*/ 214 w 226"/>
                <a:gd name="T13" fmla="*/ 133 h 216"/>
                <a:gd name="T14" fmla="*/ 134 w 226"/>
                <a:gd name="T15" fmla="*/ 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6" h="216">
                  <a:moveTo>
                    <a:pt x="134" y="6"/>
                  </a:moveTo>
                  <a:cubicBezTo>
                    <a:pt x="107" y="0"/>
                    <a:pt x="78" y="5"/>
                    <a:pt x="54" y="22"/>
                  </a:cubicBezTo>
                  <a:cubicBezTo>
                    <a:pt x="30" y="38"/>
                    <a:pt x="13" y="64"/>
                    <a:pt x="9" y="93"/>
                  </a:cubicBezTo>
                  <a:cubicBezTo>
                    <a:pt x="0" y="148"/>
                    <a:pt x="35" y="201"/>
                    <a:pt x="89" y="213"/>
                  </a:cubicBezTo>
                  <a:cubicBezTo>
                    <a:pt x="97" y="215"/>
                    <a:pt x="104" y="216"/>
                    <a:pt x="112" y="216"/>
                  </a:cubicBezTo>
                  <a:cubicBezTo>
                    <a:pt x="131" y="216"/>
                    <a:pt x="150" y="210"/>
                    <a:pt x="167" y="200"/>
                  </a:cubicBezTo>
                  <a:cubicBezTo>
                    <a:pt x="191" y="185"/>
                    <a:pt x="207" y="161"/>
                    <a:pt x="214" y="133"/>
                  </a:cubicBezTo>
                  <a:cubicBezTo>
                    <a:pt x="226" y="76"/>
                    <a:pt x="191" y="19"/>
                    <a:pt x="13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8" name="任意多边形: 形状 497"/>
            <p:cNvSpPr/>
            <p:nvPr/>
          </p:nvSpPr>
          <p:spPr bwMode="auto">
            <a:xfrm>
              <a:off x="1464" y="2685"/>
              <a:ext cx="76" cy="76"/>
            </a:xfrm>
            <a:custGeom>
              <a:avLst/>
              <a:gdLst>
                <a:gd name="T0" fmla="*/ 109 w 208"/>
                <a:gd name="T1" fmla="*/ 2 h 209"/>
                <a:gd name="T2" fmla="*/ 34 w 208"/>
                <a:gd name="T3" fmla="*/ 29 h 209"/>
                <a:gd name="T4" fmla="*/ 1 w 208"/>
                <a:gd name="T5" fmla="*/ 105 h 209"/>
                <a:gd name="T6" fmla="*/ 96 w 208"/>
                <a:gd name="T7" fmla="*/ 209 h 209"/>
                <a:gd name="T8" fmla="*/ 103 w 208"/>
                <a:gd name="T9" fmla="*/ 209 h 209"/>
                <a:gd name="T10" fmla="*/ 169 w 208"/>
                <a:gd name="T11" fmla="*/ 184 h 209"/>
                <a:gd name="T12" fmla="*/ 204 w 208"/>
                <a:gd name="T13" fmla="*/ 113 h 209"/>
                <a:gd name="T14" fmla="*/ 109 w 208"/>
                <a:gd name="T15" fmla="*/ 2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8" h="209">
                  <a:moveTo>
                    <a:pt x="109" y="2"/>
                  </a:moveTo>
                  <a:cubicBezTo>
                    <a:pt x="82" y="0"/>
                    <a:pt x="55" y="10"/>
                    <a:pt x="34" y="29"/>
                  </a:cubicBezTo>
                  <a:cubicBezTo>
                    <a:pt x="13" y="49"/>
                    <a:pt x="1" y="77"/>
                    <a:pt x="1" y="105"/>
                  </a:cubicBezTo>
                  <a:cubicBezTo>
                    <a:pt x="0" y="160"/>
                    <a:pt x="42" y="205"/>
                    <a:pt x="96" y="209"/>
                  </a:cubicBezTo>
                  <a:cubicBezTo>
                    <a:pt x="98" y="209"/>
                    <a:pt x="101" y="209"/>
                    <a:pt x="103" y="209"/>
                  </a:cubicBezTo>
                  <a:cubicBezTo>
                    <a:pt x="127" y="209"/>
                    <a:pt x="151" y="201"/>
                    <a:pt x="169" y="184"/>
                  </a:cubicBezTo>
                  <a:cubicBezTo>
                    <a:pt x="190" y="166"/>
                    <a:pt x="202" y="141"/>
                    <a:pt x="204" y="113"/>
                  </a:cubicBezTo>
                  <a:cubicBezTo>
                    <a:pt x="208" y="56"/>
                    <a:pt x="166" y="6"/>
                    <a:pt x="109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499" name="任意多边形: 形状 498"/>
            <p:cNvSpPr/>
            <p:nvPr/>
          </p:nvSpPr>
          <p:spPr bwMode="auto">
            <a:xfrm>
              <a:off x="1600" y="2695"/>
              <a:ext cx="75" cy="75"/>
            </a:xfrm>
            <a:custGeom>
              <a:avLst/>
              <a:gdLst>
                <a:gd name="T0" fmla="*/ 103 w 206"/>
                <a:gd name="T1" fmla="*/ 204 h 204"/>
                <a:gd name="T2" fmla="*/ 111 w 206"/>
                <a:gd name="T3" fmla="*/ 203 h 204"/>
                <a:gd name="T4" fmla="*/ 202 w 206"/>
                <a:gd name="T5" fmla="*/ 94 h 204"/>
                <a:gd name="T6" fmla="*/ 166 w 206"/>
                <a:gd name="T7" fmla="*/ 25 h 204"/>
                <a:gd name="T8" fmla="*/ 94 w 206"/>
                <a:gd name="T9" fmla="*/ 2 h 204"/>
                <a:gd name="T10" fmla="*/ 26 w 206"/>
                <a:gd name="T11" fmla="*/ 39 h 204"/>
                <a:gd name="T12" fmla="*/ 4 w 206"/>
                <a:gd name="T13" fmla="*/ 117 h 204"/>
                <a:gd name="T14" fmla="*/ 103 w 206"/>
                <a:gd name="T1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204">
                  <a:moveTo>
                    <a:pt x="103" y="204"/>
                  </a:moveTo>
                  <a:cubicBezTo>
                    <a:pt x="106" y="204"/>
                    <a:pt x="108" y="203"/>
                    <a:pt x="111" y="203"/>
                  </a:cubicBezTo>
                  <a:cubicBezTo>
                    <a:pt x="166" y="199"/>
                    <a:pt x="206" y="150"/>
                    <a:pt x="202" y="94"/>
                  </a:cubicBezTo>
                  <a:cubicBezTo>
                    <a:pt x="199" y="67"/>
                    <a:pt x="187" y="43"/>
                    <a:pt x="166" y="25"/>
                  </a:cubicBezTo>
                  <a:cubicBezTo>
                    <a:pt x="146" y="8"/>
                    <a:pt x="120" y="0"/>
                    <a:pt x="94" y="2"/>
                  </a:cubicBezTo>
                  <a:cubicBezTo>
                    <a:pt x="67" y="4"/>
                    <a:pt x="43" y="18"/>
                    <a:pt x="26" y="39"/>
                  </a:cubicBezTo>
                  <a:cubicBezTo>
                    <a:pt x="8" y="61"/>
                    <a:pt x="0" y="90"/>
                    <a:pt x="4" y="117"/>
                  </a:cubicBezTo>
                  <a:cubicBezTo>
                    <a:pt x="11" y="167"/>
                    <a:pt x="54" y="204"/>
                    <a:pt x="103" y="2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0" name="任意多边形: 形状 499"/>
            <p:cNvSpPr/>
            <p:nvPr/>
          </p:nvSpPr>
          <p:spPr bwMode="auto">
            <a:xfrm>
              <a:off x="1736" y="2684"/>
              <a:ext cx="75" cy="73"/>
            </a:xfrm>
            <a:custGeom>
              <a:avLst/>
              <a:gdLst>
                <a:gd name="T0" fmla="*/ 122 w 206"/>
                <a:gd name="T1" fmla="*/ 197 h 200"/>
                <a:gd name="T2" fmla="*/ 194 w 206"/>
                <a:gd name="T3" fmla="*/ 79 h 200"/>
                <a:gd name="T4" fmla="*/ 150 w 206"/>
                <a:gd name="T5" fmla="*/ 18 h 200"/>
                <a:gd name="T6" fmla="*/ 77 w 206"/>
                <a:gd name="T7" fmla="*/ 6 h 200"/>
                <a:gd name="T8" fmla="*/ 17 w 206"/>
                <a:gd name="T9" fmla="*/ 52 h 200"/>
                <a:gd name="T10" fmla="*/ 7 w 206"/>
                <a:gd name="T11" fmla="*/ 130 h 200"/>
                <a:gd name="T12" fmla="*/ 101 w 206"/>
                <a:gd name="T13" fmla="*/ 200 h 200"/>
                <a:gd name="T14" fmla="*/ 122 w 206"/>
                <a:gd name="T15" fmla="*/ 19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6" h="200">
                  <a:moveTo>
                    <a:pt x="122" y="197"/>
                  </a:moveTo>
                  <a:cubicBezTo>
                    <a:pt x="174" y="185"/>
                    <a:pt x="206" y="132"/>
                    <a:pt x="194" y="79"/>
                  </a:cubicBezTo>
                  <a:cubicBezTo>
                    <a:pt x="188" y="53"/>
                    <a:pt x="172" y="31"/>
                    <a:pt x="150" y="18"/>
                  </a:cubicBezTo>
                  <a:cubicBezTo>
                    <a:pt x="128" y="4"/>
                    <a:pt x="102" y="0"/>
                    <a:pt x="77" y="6"/>
                  </a:cubicBezTo>
                  <a:cubicBezTo>
                    <a:pt x="52" y="12"/>
                    <a:pt x="30" y="28"/>
                    <a:pt x="17" y="52"/>
                  </a:cubicBezTo>
                  <a:cubicBezTo>
                    <a:pt x="3" y="76"/>
                    <a:pt x="0" y="104"/>
                    <a:pt x="7" y="130"/>
                  </a:cubicBezTo>
                  <a:cubicBezTo>
                    <a:pt x="20" y="172"/>
                    <a:pt x="59" y="200"/>
                    <a:pt x="101" y="200"/>
                  </a:cubicBezTo>
                  <a:cubicBezTo>
                    <a:pt x="108" y="200"/>
                    <a:pt x="115" y="199"/>
                    <a:pt x="12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1" name="任意多边形: 形状 500"/>
            <p:cNvSpPr/>
            <p:nvPr/>
          </p:nvSpPr>
          <p:spPr bwMode="auto">
            <a:xfrm>
              <a:off x="1870" y="2653"/>
              <a:ext cx="75" cy="71"/>
            </a:xfrm>
            <a:custGeom>
              <a:avLst/>
              <a:gdLst>
                <a:gd name="T0" fmla="*/ 132 w 204"/>
                <a:gd name="T1" fmla="*/ 187 h 194"/>
                <a:gd name="T2" fmla="*/ 184 w 204"/>
                <a:gd name="T3" fmla="*/ 63 h 194"/>
                <a:gd name="T4" fmla="*/ 133 w 204"/>
                <a:gd name="T5" fmla="*/ 10 h 194"/>
                <a:gd name="T6" fmla="*/ 61 w 204"/>
                <a:gd name="T7" fmla="*/ 10 h 194"/>
                <a:gd name="T8" fmla="*/ 10 w 204"/>
                <a:gd name="T9" fmla="*/ 63 h 194"/>
                <a:gd name="T10" fmla="*/ 12 w 204"/>
                <a:gd name="T11" fmla="*/ 139 h 194"/>
                <a:gd name="T12" fmla="*/ 98 w 204"/>
                <a:gd name="T13" fmla="*/ 194 h 194"/>
                <a:gd name="T14" fmla="*/ 132 w 204"/>
                <a:gd name="T15" fmla="*/ 187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194">
                  <a:moveTo>
                    <a:pt x="132" y="187"/>
                  </a:moveTo>
                  <a:cubicBezTo>
                    <a:pt x="180" y="167"/>
                    <a:pt x="204" y="112"/>
                    <a:pt x="184" y="63"/>
                  </a:cubicBezTo>
                  <a:cubicBezTo>
                    <a:pt x="175" y="39"/>
                    <a:pt x="157" y="20"/>
                    <a:pt x="133" y="10"/>
                  </a:cubicBezTo>
                  <a:cubicBezTo>
                    <a:pt x="110" y="0"/>
                    <a:pt x="84" y="0"/>
                    <a:pt x="61" y="10"/>
                  </a:cubicBezTo>
                  <a:cubicBezTo>
                    <a:pt x="38" y="20"/>
                    <a:pt x="19" y="39"/>
                    <a:pt x="10" y="63"/>
                  </a:cubicBezTo>
                  <a:cubicBezTo>
                    <a:pt x="0" y="88"/>
                    <a:pt x="1" y="116"/>
                    <a:pt x="12" y="139"/>
                  </a:cubicBezTo>
                  <a:cubicBezTo>
                    <a:pt x="27" y="173"/>
                    <a:pt x="62" y="194"/>
                    <a:pt x="98" y="194"/>
                  </a:cubicBezTo>
                  <a:cubicBezTo>
                    <a:pt x="109" y="194"/>
                    <a:pt x="121" y="192"/>
                    <a:pt x="132" y="1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2" name="任意多边形: 形状 501"/>
            <p:cNvSpPr/>
            <p:nvPr/>
          </p:nvSpPr>
          <p:spPr bwMode="auto">
            <a:xfrm>
              <a:off x="1998" y="2602"/>
              <a:ext cx="73" cy="69"/>
            </a:xfrm>
            <a:custGeom>
              <a:avLst/>
              <a:gdLst>
                <a:gd name="T0" fmla="*/ 6 w 199"/>
                <a:gd name="T1" fmla="*/ 76 h 190"/>
                <a:gd name="T2" fmla="*/ 19 w 199"/>
                <a:gd name="T3" fmla="*/ 149 h 190"/>
                <a:gd name="T4" fmla="*/ 95 w 199"/>
                <a:gd name="T5" fmla="*/ 190 h 190"/>
                <a:gd name="T6" fmla="*/ 142 w 199"/>
                <a:gd name="T7" fmla="*/ 177 h 190"/>
                <a:gd name="T8" fmla="*/ 174 w 199"/>
                <a:gd name="T9" fmla="*/ 49 h 190"/>
                <a:gd name="T10" fmla="*/ 117 w 199"/>
                <a:gd name="T11" fmla="*/ 7 h 190"/>
                <a:gd name="T12" fmla="*/ 48 w 199"/>
                <a:gd name="T13" fmla="*/ 17 h 190"/>
                <a:gd name="T14" fmla="*/ 6 w 199"/>
                <a:gd name="T15" fmla="*/ 7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9" h="190">
                  <a:moveTo>
                    <a:pt x="6" y="76"/>
                  </a:moveTo>
                  <a:cubicBezTo>
                    <a:pt x="0" y="102"/>
                    <a:pt x="5" y="128"/>
                    <a:pt x="19" y="149"/>
                  </a:cubicBezTo>
                  <a:cubicBezTo>
                    <a:pt x="36" y="175"/>
                    <a:pt x="66" y="190"/>
                    <a:pt x="95" y="190"/>
                  </a:cubicBezTo>
                  <a:cubicBezTo>
                    <a:pt x="111" y="190"/>
                    <a:pt x="128" y="185"/>
                    <a:pt x="142" y="177"/>
                  </a:cubicBezTo>
                  <a:cubicBezTo>
                    <a:pt x="185" y="150"/>
                    <a:pt x="199" y="93"/>
                    <a:pt x="174" y="49"/>
                  </a:cubicBezTo>
                  <a:cubicBezTo>
                    <a:pt x="161" y="28"/>
                    <a:pt x="141" y="13"/>
                    <a:pt x="117" y="7"/>
                  </a:cubicBezTo>
                  <a:cubicBezTo>
                    <a:pt x="93" y="0"/>
                    <a:pt x="68" y="4"/>
                    <a:pt x="48" y="17"/>
                  </a:cubicBezTo>
                  <a:cubicBezTo>
                    <a:pt x="27" y="30"/>
                    <a:pt x="11" y="52"/>
                    <a:pt x="6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3" name="任意多边形: 形状 502"/>
            <p:cNvSpPr/>
            <p:nvPr/>
          </p:nvSpPr>
          <p:spPr bwMode="auto">
            <a:xfrm>
              <a:off x="2120" y="2531"/>
              <a:ext cx="69" cy="67"/>
            </a:xfrm>
            <a:custGeom>
              <a:avLst/>
              <a:gdLst>
                <a:gd name="T0" fmla="*/ 90 w 190"/>
                <a:gd name="T1" fmla="*/ 182 h 182"/>
                <a:gd name="T2" fmla="*/ 148 w 190"/>
                <a:gd name="T3" fmla="*/ 161 h 182"/>
                <a:gd name="T4" fmla="*/ 159 w 190"/>
                <a:gd name="T5" fmla="*/ 34 h 182"/>
                <a:gd name="T6" fmla="*/ 98 w 190"/>
                <a:gd name="T7" fmla="*/ 2 h 182"/>
                <a:gd name="T8" fmla="*/ 33 w 190"/>
                <a:gd name="T9" fmla="*/ 23 h 182"/>
                <a:gd name="T10" fmla="*/ 2 w 190"/>
                <a:gd name="T11" fmla="*/ 86 h 182"/>
                <a:gd name="T12" fmla="*/ 25 w 190"/>
                <a:gd name="T13" fmla="*/ 154 h 182"/>
                <a:gd name="T14" fmla="*/ 90 w 190"/>
                <a:gd name="T15" fmla="*/ 182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0" h="182">
                  <a:moveTo>
                    <a:pt x="90" y="182"/>
                  </a:moveTo>
                  <a:cubicBezTo>
                    <a:pt x="111" y="182"/>
                    <a:pt x="131" y="175"/>
                    <a:pt x="148" y="161"/>
                  </a:cubicBezTo>
                  <a:cubicBezTo>
                    <a:pt x="185" y="129"/>
                    <a:pt x="190" y="72"/>
                    <a:pt x="159" y="34"/>
                  </a:cubicBezTo>
                  <a:cubicBezTo>
                    <a:pt x="144" y="15"/>
                    <a:pt x="122" y="4"/>
                    <a:pt x="98" y="2"/>
                  </a:cubicBezTo>
                  <a:cubicBezTo>
                    <a:pt x="74" y="0"/>
                    <a:pt x="51" y="7"/>
                    <a:pt x="33" y="23"/>
                  </a:cubicBezTo>
                  <a:cubicBezTo>
                    <a:pt x="15" y="38"/>
                    <a:pt x="3" y="61"/>
                    <a:pt x="2" y="86"/>
                  </a:cubicBezTo>
                  <a:cubicBezTo>
                    <a:pt x="0" y="111"/>
                    <a:pt x="9" y="136"/>
                    <a:pt x="25" y="154"/>
                  </a:cubicBezTo>
                  <a:cubicBezTo>
                    <a:pt x="42" y="173"/>
                    <a:pt x="66" y="182"/>
                    <a:pt x="90" y="1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4" name="任意多边形: 形状 503"/>
            <p:cNvSpPr/>
            <p:nvPr/>
          </p:nvSpPr>
          <p:spPr bwMode="auto">
            <a:xfrm>
              <a:off x="2231" y="2440"/>
              <a:ext cx="67" cy="64"/>
            </a:xfrm>
            <a:custGeom>
              <a:avLst/>
              <a:gdLst>
                <a:gd name="T0" fmla="*/ 82 w 184"/>
                <a:gd name="T1" fmla="*/ 1 h 176"/>
                <a:gd name="T2" fmla="*/ 22 w 184"/>
                <a:gd name="T3" fmla="*/ 31 h 176"/>
                <a:gd name="T4" fmla="*/ 2 w 184"/>
                <a:gd name="T5" fmla="*/ 97 h 176"/>
                <a:gd name="T6" fmla="*/ 34 w 184"/>
                <a:gd name="T7" fmla="*/ 158 h 176"/>
                <a:gd name="T8" fmla="*/ 87 w 184"/>
                <a:gd name="T9" fmla="*/ 176 h 176"/>
                <a:gd name="T10" fmla="*/ 153 w 184"/>
                <a:gd name="T11" fmla="*/ 146 h 176"/>
                <a:gd name="T12" fmla="*/ 145 w 184"/>
                <a:gd name="T13" fmla="*/ 23 h 176"/>
                <a:gd name="T14" fmla="*/ 82 w 184"/>
                <a:gd name="T15" fmla="*/ 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76">
                  <a:moveTo>
                    <a:pt x="82" y="1"/>
                  </a:moveTo>
                  <a:cubicBezTo>
                    <a:pt x="58" y="3"/>
                    <a:pt x="37" y="14"/>
                    <a:pt x="22" y="31"/>
                  </a:cubicBezTo>
                  <a:cubicBezTo>
                    <a:pt x="7" y="49"/>
                    <a:pt x="0" y="73"/>
                    <a:pt x="2" y="97"/>
                  </a:cubicBezTo>
                  <a:cubicBezTo>
                    <a:pt x="4" y="122"/>
                    <a:pt x="16" y="144"/>
                    <a:pt x="34" y="158"/>
                  </a:cubicBezTo>
                  <a:cubicBezTo>
                    <a:pt x="50" y="171"/>
                    <a:pt x="69" y="176"/>
                    <a:pt x="87" y="176"/>
                  </a:cubicBezTo>
                  <a:cubicBezTo>
                    <a:pt x="112" y="176"/>
                    <a:pt x="136" y="166"/>
                    <a:pt x="153" y="146"/>
                  </a:cubicBezTo>
                  <a:cubicBezTo>
                    <a:pt x="184" y="110"/>
                    <a:pt x="180" y="54"/>
                    <a:pt x="145" y="23"/>
                  </a:cubicBezTo>
                  <a:cubicBezTo>
                    <a:pt x="127" y="7"/>
                    <a:pt x="105" y="0"/>
                    <a:pt x="8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5" name="任意多边形: 形状 504"/>
            <p:cNvSpPr/>
            <p:nvPr/>
          </p:nvSpPr>
          <p:spPr bwMode="auto">
            <a:xfrm>
              <a:off x="2328" y="2329"/>
              <a:ext cx="66" cy="64"/>
            </a:xfrm>
            <a:custGeom>
              <a:avLst/>
              <a:gdLst>
                <a:gd name="T0" fmla="*/ 132 w 183"/>
                <a:gd name="T1" fmla="*/ 16 h 173"/>
                <a:gd name="T2" fmla="*/ 68 w 183"/>
                <a:gd name="T3" fmla="*/ 5 h 173"/>
                <a:gd name="T4" fmla="*/ 16 w 183"/>
                <a:gd name="T5" fmla="*/ 43 h 173"/>
                <a:gd name="T6" fmla="*/ 6 w 183"/>
                <a:gd name="T7" fmla="*/ 110 h 173"/>
                <a:gd name="T8" fmla="*/ 47 w 183"/>
                <a:gd name="T9" fmla="*/ 163 h 173"/>
                <a:gd name="T10" fmla="*/ 86 w 183"/>
                <a:gd name="T11" fmla="*/ 173 h 173"/>
                <a:gd name="T12" fmla="*/ 159 w 183"/>
                <a:gd name="T13" fmla="*/ 133 h 173"/>
                <a:gd name="T14" fmla="*/ 132 w 183"/>
                <a:gd name="T15" fmla="*/ 1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73">
                  <a:moveTo>
                    <a:pt x="132" y="16"/>
                  </a:moveTo>
                  <a:cubicBezTo>
                    <a:pt x="113" y="4"/>
                    <a:pt x="90" y="0"/>
                    <a:pt x="68" y="5"/>
                  </a:cubicBezTo>
                  <a:cubicBezTo>
                    <a:pt x="46" y="10"/>
                    <a:pt x="28" y="24"/>
                    <a:pt x="16" y="43"/>
                  </a:cubicBezTo>
                  <a:cubicBezTo>
                    <a:pt x="4" y="63"/>
                    <a:pt x="0" y="87"/>
                    <a:pt x="6" y="110"/>
                  </a:cubicBezTo>
                  <a:cubicBezTo>
                    <a:pt x="12" y="133"/>
                    <a:pt x="27" y="152"/>
                    <a:pt x="47" y="163"/>
                  </a:cubicBezTo>
                  <a:cubicBezTo>
                    <a:pt x="59" y="170"/>
                    <a:pt x="73" y="173"/>
                    <a:pt x="86" y="173"/>
                  </a:cubicBezTo>
                  <a:cubicBezTo>
                    <a:pt x="115" y="173"/>
                    <a:pt x="143" y="159"/>
                    <a:pt x="159" y="133"/>
                  </a:cubicBezTo>
                  <a:cubicBezTo>
                    <a:pt x="183" y="93"/>
                    <a:pt x="171" y="40"/>
                    <a:pt x="13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6" name="任意多边形: 形状 505"/>
            <p:cNvSpPr/>
            <p:nvPr/>
          </p:nvSpPr>
          <p:spPr bwMode="auto">
            <a:xfrm>
              <a:off x="2405" y="2209"/>
              <a:ext cx="64" cy="61"/>
            </a:xfrm>
            <a:custGeom>
              <a:avLst/>
              <a:gdLst>
                <a:gd name="T0" fmla="*/ 57 w 176"/>
                <a:gd name="T1" fmla="*/ 163 h 167"/>
                <a:gd name="T2" fmla="*/ 83 w 176"/>
                <a:gd name="T3" fmla="*/ 167 h 167"/>
                <a:gd name="T4" fmla="*/ 159 w 176"/>
                <a:gd name="T5" fmla="*/ 116 h 167"/>
                <a:gd name="T6" fmla="*/ 116 w 176"/>
                <a:gd name="T7" fmla="*/ 8 h 167"/>
                <a:gd name="T8" fmla="*/ 54 w 176"/>
                <a:gd name="T9" fmla="*/ 8 h 167"/>
                <a:gd name="T10" fmla="*/ 9 w 176"/>
                <a:gd name="T11" fmla="*/ 53 h 167"/>
                <a:gd name="T12" fmla="*/ 10 w 176"/>
                <a:gd name="T13" fmla="*/ 118 h 167"/>
                <a:gd name="T14" fmla="*/ 57 w 176"/>
                <a:gd name="T15" fmla="*/ 1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6" h="167">
                  <a:moveTo>
                    <a:pt x="57" y="163"/>
                  </a:moveTo>
                  <a:cubicBezTo>
                    <a:pt x="65" y="166"/>
                    <a:pt x="74" y="167"/>
                    <a:pt x="83" y="167"/>
                  </a:cubicBezTo>
                  <a:cubicBezTo>
                    <a:pt x="115" y="167"/>
                    <a:pt x="146" y="148"/>
                    <a:pt x="159" y="116"/>
                  </a:cubicBezTo>
                  <a:cubicBezTo>
                    <a:pt x="176" y="74"/>
                    <a:pt x="157" y="26"/>
                    <a:pt x="116" y="8"/>
                  </a:cubicBezTo>
                  <a:cubicBezTo>
                    <a:pt x="96" y="0"/>
                    <a:pt x="74" y="0"/>
                    <a:pt x="54" y="8"/>
                  </a:cubicBezTo>
                  <a:cubicBezTo>
                    <a:pt x="33" y="16"/>
                    <a:pt x="17" y="32"/>
                    <a:pt x="9" y="53"/>
                  </a:cubicBezTo>
                  <a:cubicBezTo>
                    <a:pt x="0" y="74"/>
                    <a:pt x="1" y="97"/>
                    <a:pt x="10" y="118"/>
                  </a:cubicBezTo>
                  <a:cubicBezTo>
                    <a:pt x="19" y="139"/>
                    <a:pt x="36" y="155"/>
                    <a:pt x="57" y="1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7" name="任意多边形: 形状 506"/>
            <p:cNvSpPr/>
            <p:nvPr/>
          </p:nvSpPr>
          <p:spPr bwMode="auto">
            <a:xfrm>
              <a:off x="2462" y="2080"/>
              <a:ext cx="61" cy="60"/>
            </a:xfrm>
            <a:custGeom>
              <a:avLst/>
              <a:gdLst>
                <a:gd name="T0" fmla="*/ 158 w 168"/>
                <a:gd name="T1" fmla="*/ 102 h 164"/>
                <a:gd name="T2" fmla="*/ 100 w 168"/>
                <a:gd name="T3" fmla="*/ 6 h 164"/>
                <a:gd name="T4" fmla="*/ 41 w 168"/>
                <a:gd name="T5" fmla="*/ 15 h 164"/>
                <a:gd name="T6" fmla="*/ 5 w 168"/>
                <a:gd name="T7" fmla="*/ 64 h 164"/>
                <a:gd name="T8" fmla="*/ 16 w 168"/>
                <a:gd name="T9" fmla="*/ 127 h 164"/>
                <a:gd name="T10" fmla="*/ 67 w 168"/>
                <a:gd name="T11" fmla="*/ 162 h 164"/>
                <a:gd name="T12" fmla="*/ 81 w 168"/>
                <a:gd name="T13" fmla="*/ 164 h 164"/>
                <a:gd name="T14" fmla="*/ 158 w 168"/>
                <a:gd name="T15" fmla="*/ 10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164">
                  <a:moveTo>
                    <a:pt x="158" y="102"/>
                  </a:moveTo>
                  <a:cubicBezTo>
                    <a:pt x="168" y="59"/>
                    <a:pt x="142" y="16"/>
                    <a:pt x="100" y="6"/>
                  </a:cubicBezTo>
                  <a:cubicBezTo>
                    <a:pt x="80" y="0"/>
                    <a:pt x="59" y="4"/>
                    <a:pt x="41" y="15"/>
                  </a:cubicBezTo>
                  <a:cubicBezTo>
                    <a:pt x="23" y="26"/>
                    <a:pt x="10" y="43"/>
                    <a:pt x="5" y="64"/>
                  </a:cubicBezTo>
                  <a:cubicBezTo>
                    <a:pt x="0" y="86"/>
                    <a:pt x="4" y="109"/>
                    <a:pt x="16" y="127"/>
                  </a:cubicBezTo>
                  <a:cubicBezTo>
                    <a:pt x="27" y="145"/>
                    <a:pt x="46" y="158"/>
                    <a:pt x="67" y="162"/>
                  </a:cubicBezTo>
                  <a:cubicBezTo>
                    <a:pt x="71" y="163"/>
                    <a:pt x="76" y="164"/>
                    <a:pt x="81" y="164"/>
                  </a:cubicBezTo>
                  <a:cubicBezTo>
                    <a:pt x="116" y="164"/>
                    <a:pt x="149" y="138"/>
                    <a:pt x="158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8" name="任意多边形: 形状 507"/>
            <p:cNvSpPr/>
            <p:nvPr/>
          </p:nvSpPr>
          <p:spPr bwMode="auto">
            <a:xfrm>
              <a:off x="2499" y="1947"/>
              <a:ext cx="58" cy="57"/>
            </a:xfrm>
            <a:custGeom>
              <a:avLst/>
              <a:gdLst>
                <a:gd name="T0" fmla="*/ 78 w 158"/>
                <a:gd name="T1" fmla="*/ 157 h 157"/>
                <a:gd name="T2" fmla="*/ 154 w 158"/>
                <a:gd name="T3" fmla="*/ 86 h 157"/>
                <a:gd name="T4" fmla="*/ 85 w 158"/>
                <a:gd name="T5" fmla="*/ 2 h 157"/>
                <a:gd name="T6" fmla="*/ 30 w 158"/>
                <a:gd name="T7" fmla="*/ 20 h 157"/>
                <a:gd name="T8" fmla="*/ 2 w 158"/>
                <a:gd name="T9" fmla="*/ 73 h 157"/>
                <a:gd name="T10" fmla="*/ 22 w 158"/>
                <a:gd name="T11" fmla="*/ 131 h 157"/>
                <a:gd name="T12" fmla="*/ 76 w 158"/>
                <a:gd name="T13" fmla="*/ 157 h 157"/>
                <a:gd name="T14" fmla="*/ 78 w 158"/>
                <a:gd name="T1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" h="157">
                  <a:moveTo>
                    <a:pt x="78" y="157"/>
                  </a:moveTo>
                  <a:cubicBezTo>
                    <a:pt x="117" y="157"/>
                    <a:pt x="151" y="125"/>
                    <a:pt x="154" y="86"/>
                  </a:cubicBezTo>
                  <a:cubicBezTo>
                    <a:pt x="158" y="43"/>
                    <a:pt x="127" y="6"/>
                    <a:pt x="85" y="2"/>
                  </a:cubicBezTo>
                  <a:cubicBezTo>
                    <a:pt x="65" y="0"/>
                    <a:pt x="45" y="6"/>
                    <a:pt x="30" y="20"/>
                  </a:cubicBezTo>
                  <a:cubicBezTo>
                    <a:pt x="14" y="33"/>
                    <a:pt x="4" y="52"/>
                    <a:pt x="2" y="73"/>
                  </a:cubicBezTo>
                  <a:cubicBezTo>
                    <a:pt x="0" y="94"/>
                    <a:pt x="8" y="115"/>
                    <a:pt x="22" y="131"/>
                  </a:cubicBezTo>
                  <a:cubicBezTo>
                    <a:pt x="36" y="147"/>
                    <a:pt x="55" y="156"/>
                    <a:pt x="76" y="157"/>
                  </a:cubicBezTo>
                  <a:cubicBezTo>
                    <a:pt x="77" y="157"/>
                    <a:pt x="77" y="157"/>
                    <a:pt x="78" y="1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09" name="任意多边形: 形状 508"/>
            <p:cNvSpPr/>
            <p:nvPr/>
          </p:nvSpPr>
          <p:spPr bwMode="auto">
            <a:xfrm>
              <a:off x="2515" y="1810"/>
              <a:ext cx="56" cy="55"/>
            </a:xfrm>
            <a:custGeom>
              <a:avLst/>
              <a:gdLst>
                <a:gd name="T0" fmla="*/ 71 w 152"/>
                <a:gd name="T1" fmla="*/ 1 h 151"/>
                <a:gd name="T2" fmla="*/ 2 w 152"/>
                <a:gd name="T3" fmla="*/ 81 h 151"/>
                <a:gd name="T4" fmla="*/ 29 w 152"/>
                <a:gd name="T5" fmla="*/ 134 h 151"/>
                <a:gd name="T6" fmla="*/ 76 w 152"/>
                <a:gd name="T7" fmla="*/ 151 h 151"/>
                <a:gd name="T8" fmla="*/ 85 w 152"/>
                <a:gd name="T9" fmla="*/ 150 h 151"/>
                <a:gd name="T10" fmla="*/ 149 w 152"/>
                <a:gd name="T11" fmla="*/ 71 h 151"/>
                <a:gd name="T12" fmla="*/ 124 w 152"/>
                <a:gd name="T13" fmla="*/ 19 h 151"/>
                <a:gd name="T14" fmla="*/ 71 w 152"/>
                <a:gd name="T15" fmla="*/ 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151">
                  <a:moveTo>
                    <a:pt x="71" y="1"/>
                  </a:moveTo>
                  <a:cubicBezTo>
                    <a:pt x="30" y="4"/>
                    <a:pt x="0" y="40"/>
                    <a:pt x="2" y="81"/>
                  </a:cubicBezTo>
                  <a:cubicBezTo>
                    <a:pt x="4" y="101"/>
                    <a:pt x="14" y="121"/>
                    <a:pt x="29" y="134"/>
                  </a:cubicBezTo>
                  <a:cubicBezTo>
                    <a:pt x="43" y="145"/>
                    <a:pt x="60" y="151"/>
                    <a:pt x="76" y="151"/>
                  </a:cubicBezTo>
                  <a:cubicBezTo>
                    <a:pt x="79" y="151"/>
                    <a:pt x="82" y="151"/>
                    <a:pt x="85" y="150"/>
                  </a:cubicBezTo>
                  <a:cubicBezTo>
                    <a:pt x="124" y="146"/>
                    <a:pt x="152" y="111"/>
                    <a:pt x="149" y="71"/>
                  </a:cubicBezTo>
                  <a:cubicBezTo>
                    <a:pt x="148" y="51"/>
                    <a:pt x="139" y="32"/>
                    <a:pt x="124" y="19"/>
                  </a:cubicBezTo>
                  <a:cubicBezTo>
                    <a:pt x="109" y="6"/>
                    <a:pt x="91" y="0"/>
                    <a:pt x="7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0" name="任意多边形: 形状 509"/>
            <p:cNvSpPr/>
            <p:nvPr/>
          </p:nvSpPr>
          <p:spPr bwMode="auto">
            <a:xfrm>
              <a:off x="2510" y="1672"/>
              <a:ext cx="57" cy="53"/>
            </a:xfrm>
            <a:custGeom>
              <a:avLst/>
              <a:gdLst>
                <a:gd name="T0" fmla="*/ 8 w 155"/>
                <a:gd name="T1" fmla="*/ 91 h 147"/>
                <a:gd name="T2" fmla="*/ 42 w 155"/>
                <a:gd name="T3" fmla="*/ 137 h 147"/>
                <a:gd name="T4" fmla="*/ 78 w 155"/>
                <a:gd name="T5" fmla="*/ 147 h 147"/>
                <a:gd name="T6" fmla="*/ 97 w 155"/>
                <a:gd name="T7" fmla="*/ 145 h 147"/>
                <a:gd name="T8" fmla="*/ 147 w 155"/>
                <a:gd name="T9" fmla="*/ 59 h 147"/>
                <a:gd name="T10" fmla="*/ 115 w 155"/>
                <a:gd name="T11" fmla="*/ 14 h 147"/>
                <a:gd name="T12" fmla="*/ 62 w 155"/>
                <a:gd name="T13" fmla="*/ 4 h 147"/>
                <a:gd name="T14" fmla="*/ 8 w 155"/>
                <a:gd name="T15" fmla="*/ 91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47">
                  <a:moveTo>
                    <a:pt x="8" y="91"/>
                  </a:moveTo>
                  <a:cubicBezTo>
                    <a:pt x="12" y="110"/>
                    <a:pt x="25" y="127"/>
                    <a:pt x="42" y="137"/>
                  </a:cubicBezTo>
                  <a:cubicBezTo>
                    <a:pt x="53" y="144"/>
                    <a:pt x="65" y="147"/>
                    <a:pt x="78" y="147"/>
                  </a:cubicBezTo>
                  <a:cubicBezTo>
                    <a:pt x="84" y="147"/>
                    <a:pt x="91" y="146"/>
                    <a:pt x="97" y="145"/>
                  </a:cubicBezTo>
                  <a:cubicBezTo>
                    <a:pt x="133" y="134"/>
                    <a:pt x="155" y="96"/>
                    <a:pt x="147" y="59"/>
                  </a:cubicBezTo>
                  <a:cubicBezTo>
                    <a:pt x="143" y="40"/>
                    <a:pt x="132" y="24"/>
                    <a:pt x="115" y="14"/>
                  </a:cubicBezTo>
                  <a:cubicBezTo>
                    <a:pt x="99" y="3"/>
                    <a:pt x="81" y="0"/>
                    <a:pt x="62" y="4"/>
                  </a:cubicBezTo>
                  <a:cubicBezTo>
                    <a:pt x="24" y="13"/>
                    <a:pt x="0" y="52"/>
                    <a:pt x="8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1" name="任意多边形: 形状 510"/>
            <p:cNvSpPr/>
            <p:nvPr/>
          </p:nvSpPr>
          <p:spPr bwMode="auto">
            <a:xfrm>
              <a:off x="2486" y="1536"/>
              <a:ext cx="56" cy="52"/>
            </a:xfrm>
            <a:custGeom>
              <a:avLst/>
              <a:gdLst>
                <a:gd name="T0" fmla="*/ 105 w 155"/>
                <a:gd name="T1" fmla="*/ 8 h 142"/>
                <a:gd name="T2" fmla="*/ 53 w 155"/>
                <a:gd name="T3" fmla="*/ 7 h 142"/>
                <a:gd name="T4" fmla="*/ 14 w 155"/>
                <a:gd name="T5" fmla="*/ 98 h 142"/>
                <a:gd name="T6" fmla="*/ 52 w 155"/>
                <a:gd name="T7" fmla="*/ 137 h 142"/>
                <a:gd name="T8" fmla="*/ 78 w 155"/>
                <a:gd name="T9" fmla="*/ 142 h 142"/>
                <a:gd name="T10" fmla="*/ 106 w 155"/>
                <a:gd name="T11" fmla="*/ 136 h 142"/>
                <a:gd name="T12" fmla="*/ 141 w 155"/>
                <a:gd name="T13" fmla="*/ 47 h 142"/>
                <a:gd name="T14" fmla="*/ 105 w 155"/>
                <a:gd name="T15" fmla="*/ 8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5" h="142">
                  <a:moveTo>
                    <a:pt x="105" y="8"/>
                  </a:moveTo>
                  <a:cubicBezTo>
                    <a:pt x="88" y="1"/>
                    <a:pt x="69" y="0"/>
                    <a:pt x="53" y="7"/>
                  </a:cubicBezTo>
                  <a:cubicBezTo>
                    <a:pt x="17" y="21"/>
                    <a:pt x="0" y="62"/>
                    <a:pt x="14" y="98"/>
                  </a:cubicBezTo>
                  <a:cubicBezTo>
                    <a:pt x="21" y="115"/>
                    <a:pt x="34" y="130"/>
                    <a:pt x="52" y="137"/>
                  </a:cubicBezTo>
                  <a:cubicBezTo>
                    <a:pt x="61" y="140"/>
                    <a:pt x="69" y="142"/>
                    <a:pt x="78" y="142"/>
                  </a:cubicBezTo>
                  <a:cubicBezTo>
                    <a:pt x="88" y="142"/>
                    <a:pt x="97" y="140"/>
                    <a:pt x="106" y="136"/>
                  </a:cubicBezTo>
                  <a:cubicBezTo>
                    <a:pt x="139" y="120"/>
                    <a:pt x="155" y="81"/>
                    <a:pt x="141" y="47"/>
                  </a:cubicBezTo>
                  <a:cubicBezTo>
                    <a:pt x="135" y="29"/>
                    <a:pt x="122" y="15"/>
                    <a:pt x="105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2" name="任意多边形: 形状 511"/>
            <p:cNvSpPr/>
            <p:nvPr/>
          </p:nvSpPr>
          <p:spPr bwMode="auto">
            <a:xfrm>
              <a:off x="2442" y="1405"/>
              <a:ext cx="55" cy="50"/>
            </a:xfrm>
            <a:custGeom>
              <a:avLst/>
              <a:gdLst>
                <a:gd name="T0" fmla="*/ 60 w 150"/>
                <a:gd name="T1" fmla="*/ 135 h 137"/>
                <a:gd name="T2" fmla="*/ 75 w 150"/>
                <a:gd name="T3" fmla="*/ 137 h 137"/>
                <a:gd name="T4" fmla="*/ 111 w 150"/>
                <a:gd name="T5" fmla="*/ 126 h 137"/>
                <a:gd name="T6" fmla="*/ 132 w 150"/>
                <a:gd name="T7" fmla="*/ 36 h 137"/>
                <a:gd name="T8" fmla="*/ 91 w 150"/>
                <a:gd name="T9" fmla="*/ 4 h 137"/>
                <a:gd name="T10" fmla="*/ 42 w 150"/>
                <a:gd name="T11" fmla="*/ 11 h 137"/>
                <a:gd name="T12" fmla="*/ 18 w 150"/>
                <a:gd name="T13" fmla="*/ 103 h 137"/>
                <a:gd name="T14" fmla="*/ 60 w 150"/>
                <a:gd name="T15" fmla="*/ 135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0" h="137">
                  <a:moveTo>
                    <a:pt x="60" y="135"/>
                  </a:moveTo>
                  <a:cubicBezTo>
                    <a:pt x="65" y="136"/>
                    <a:pt x="70" y="137"/>
                    <a:pt x="75" y="137"/>
                  </a:cubicBezTo>
                  <a:cubicBezTo>
                    <a:pt x="88" y="137"/>
                    <a:pt x="101" y="133"/>
                    <a:pt x="111" y="126"/>
                  </a:cubicBezTo>
                  <a:cubicBezTo>
                    <a:pt x="141" y="106"/>
                    <a:pt x="150" y="66"/>
                    <a:pt x="132" y="36"/>
                  </a:cubicBezTo>
                  <a:cubicBezTo>
                    <a:pt x="123" y="20"/>
                    <a:pt x="109" y="9"/>
                    <a:pt x="91" y="4"/>
                  </a:cubicBezTo>
                  <a:cubicBezTo>
                    <a:pt x="75" y="0"/>
                    <a:pt x="57" y="2"/>
                    <a:pt x="42" y="11"/>
                  </a:cubicBezTo>
                  <a:cubicBezTo>
                    <a:pt x="10" y="30"/>
                    <a:pt x="0" y="71"/>
                    <a:pt x="18" y="103"/>
                  </a:cubicBezTo>
                  <a:cubicBezTo>
                    <a:pt x="27" y="119"/>
                    <a:pt x="42" y="131"/>
                    <a:pt x="60" y="1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3" name="任意多边形: 形状 512"/>
            <p:cNvSpPr/>
            <p:nvPr/>
          </p:nvSpPr>
          <p:spPr bwMode="auto">
            <a:xfrm>
              <a:off x="2379" y="1281"/>
              <a:ext cx="52" cy="47"/>
            </a:xfrm>
            <a:custGeom>
              <a:avLst/>
              <a:gdLst>
                <a:gd name="T0" fmla="*/ 77 w 142"/>
                <a:gd name="T1" fmla="*/ 1 h 130"/>
                <a:gd name="T2" fmla="*/ 31 w 142"/>
                <a:gd name="T3" fmla="*/ 16 h 130"/>
                <a:gd name="T4" fmla="*/ 22 w 142"/>
                <a:gd name="T5" fmla="*/ 106 h 130"/>
                <a:gd name="T6" fmla="*/ 67 w 142"/>
                <a:gd name="T7" fmla="*/ 130 h 130"/>
                <a:gd name="T8" fmla="*/ 71 w 142"/>
                <a:gd name="T9" fmla="*/ 130 h 130"/>
                <a:gd name="T10" fmla="*/ 114 w 142"/>
                <a:gd name="T11" fmla="*/ 113 h 130"/>
                <a:gd name="T12" fmla="*/ 120 w 142"/>
                <a:gd name="T13" fmla="*/ 24 h 130"/>
                <a:gd name="T14" fmla="*/ 77 w 142"/>
                <a:gd name="T15" fmla="*/ 1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30">
                  <a:moveTo>
                    <a:pt x="77" y="1"/>
                  </a:moveTo>
                  <a:cubicBezTo>
                    <a:pt x="60" y="0"/>
                    <a:pt x="44" y="5"/>
                    <a:pt x="31" y="16"/>
                  </a:cubicBezTo>
                  <a:cubicBezTo>
                    <a:pt x="4" y="38"/>
                    <a:pt x="0" y="79"/>
                    <a:pt x="22" y="106"/>
                  </a:cubicBezTo>
                  <a:cubicBezTo>
                    <a:pt x="33" y="120"/>
                    <a:pt x="49" y="128"/>
                    <a:pt x="67" y="130"/>
                  </a:cubicBezTo>
                  <a:cubicBezTo>
                    <a:pt x="68" y="130"/>
                    <a:pt x="70" y="130"/>
                    <a:pt x="71" y="130"/>
                  </a:cubicBezTo>
                  <a:cubicBezTo>
                    <a:pt x="87" y="130"/>
                    <a:pt x="102" y="124"/>
                    <a:pt x="114" y="113"/>
                  </a:cubicBezTo>
                  <a:cubicBezTo>
                    <a:pt x="139" y="90"/>
                    <a:pt x="142" y="51"/>
                    <a:pt x="120" y="24"/>
                  </a:cubicBezTo>
                  <a:cubicBezTo>
                    <a:pt x="109" y="11"/>
                    <a:pt x="94" y="3"/>
                    <a:pt x="7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4" name="任意多边形: 形状 513"/>
            <p:cNvSpPr/>
            <p:nvPr/>
          </p:nvSpPr>
          <p:spPr bwMode="auto">
            <a:xfrm>
              <a:off x="2296" y="1165"/>
              <a:ext cx="50" cy="46"/>
            </a:xfrm>
            <a:custGeom>
              <a:avLst/>
              <a:gdLst>
                <a:gd name="T0" fmla="*/ 22 w 136"/>
                <a:gd name="T1" fmla="*/ 22 h 125"/>
                <a:gd name="T2" fmla="*/ 28 w 136"/>
                <a:gd name="T3" fmla="*/ 109 h 125"/>
                <a:gd name="T4" fmla="*/ 68 w 136"/>
                <a:gd name="T5" fmla="*/ 125 h 125"/>
                <a:gd name="T6" fmla="*/ 74 w 136"/>
                <a:gd name="T7" fmla="*/ 124 h 125"/>
                <a:gd name="T8" fmla="*/ 116 w 136"/>
                <a:gd name="T9" fmla="*/ 101 h 125"/>
                <a:gd name="T10" fmla="*/ 108 w 136"/>
                <a:gd name="T11" fmla="*/ 16 h 125"/>
                <a:gd name="T12" fmla="*/ 64 w 136"/>
                <a:gd name="T13" fmla="*/ 1 h 125"/>
                <a:gd name="T14" fmla="*/ 22 w 136"/>
                <a:gd name="T15" fmla="*/ 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25">
                  <a:moveTo>
                    <a:pt x="22" y="22"/>
                  </a:moveTo>
                  <a:cubicBezTo>
                    <a:pt x="0" y="48"/>
                    <a:pt x="3" y="87"/>
                    <a:pt x="28" y="109"/>
                  </a:cubicBezTo>
                  <a:cubicBezTo>
                    <a:pt x="39" y="119"/>
                    <a:pt x="53" y="125"/>
                    <a:pt x="68" y="125"/>
                  </a:cubicBezTo>
                  <a:cubicBezTo>
                    <a:pt x="70" y="125"/>
                    <a:pt x="72" y="125"/>
                    <a:pt x="74" y="124"/>
                  </a:cubicBezTo>
                  <a:cubicBezTo>
                    <a:pt x="90" y="123"/>
                    <a:pt x="106" y="115"/>
                    <a:pt x="116" y="101"/>
                  </a:cubicBezTo>
                  <a:cubicBezTo>
                    <a:pt x="136" y="75"/>
                    <a:pt x="133" y="38"/>
                    <a:pt x="108" y="16"/>
                  </a:cubicBezTo>
                  <a:cubicBezTo>
                    <a:pt x="96" y="5"/>
                    <a:pt x="80" y="0"/>
                    <a:pt x="64" y="1"/>
                  </a:cubicBezTo>
                  <a:cubicBezTo>
                    <a:pt x="48" y="2"/>
                    <a:pt x="33" y="9"/>
                    <a:pt x="2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5" name="任意多边形: 形状 514"/>
            <p:cNvSpPr/>
            <p:nvPr/>
          </p:nvSpPr>
          <p:spPr bwMode="auto">
            <a:xfrm>
              <a:off x="2194" y="1062"/>
              <a:ext cx="48" cy="44"/>
            </a:xfrm>
            <a:custGeom>
              <a:avLst/>
              <a:gdLst>
                <a:gd name="T0" fmla="*/ 36 w 133"/>
                <a:gd name="T1" fmla="*/ 112 h 121"/>
                <a:gd name="T2" fmla="*/ 66 w 133"/>
                <a:gd name="T3" fmla="*/ 121 h 121"/>
                <a:gd name="T4" fmla="*/ 81 w 133"/>
                <a:gd name="T5" fmla="*/ 119 h 121"/>
                <a:gd name="T6" fmla="*/ 118 w 133"/>
                <a:gd name="T7" fmla="*/ 90 h 121"/>
                <a:gd name="T8" fmla="*/ 97 w 133"/>
                <a:gd name="T9" fmla="*/ 11 h 121"/>
                <a:gd name="T10" fmla="*/ 53 w 133"/>
                <a:gd name="T11" fmla="*/ 4 h 121"/>
                <a:gd name="T12" fmla="*/ 17 w 133"/>
                <a:gd name="T13" fmla="*/ 30 h 121"/>
                <a:gd name="T14" fmla="*/ 36 w 133"/>
                <a:gd name="T15" fmla="*/ 1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" h="121">
                  <a:moveTo>
                    <a:pt x="36" y="112"/>
                  </a:moveTo>
                  <a:cubicBezTo>
                    <a:pt x="45" y="118"/>
                    <a:pt x="56" y="121"/>
                    <a:pt x="66" y="121"/>
                  </a:cubicBezTo>
                  <a:cubicBezTo>
                    <a:pt x="71" y="121"/>
                    <a:pt x="76" y="120"/>
                    <a:pt x="81" y="119"/>
                  </a:cubicBezTo>
                  <a:cubicBezTo>
                    <a:pt x="97" y="115"/>
                    <a:pt x="110" y="104"/>
                    <a:pt x="118" y="90"/>
                  </a:cubicBezTo>
                  <a:cubicBezTo>
                    <a:pt x="133" y="63"/>
                    <a:pt x="124" y="27"/>
                    <a:pt x="97" y="11"/>
                  </a:cubicBezTo>
                  <a:cubicBezTo>
                    <a:pt x="84" y="3"/>
                    <a:pt x="69" y="0"/>
                    <a:pt x="53" y="4"/>
                  </a:cubicBezTo>
                  <a:cubicBezTo>
                    <a:pt x="38" y="7"/>
                    <a:pt x="25" y="17"/>
                    <a:pt x="17" y="30"/>
                  </a:cubicBezTo>
                  <a:cubicBezTo>
                    <a:pt x="0" y="58"/>
                    <a:pt x="8" y="95"/>
                    <a:pt x="36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6" name="任意多边形: 形状 515"/>
            <p:cNvSpPr/>
            <p:nvPr/>
          </p:nvSpPr>
          <p:spPr bwMode="auto">
            <a:xfrm>
              <a:off x="2079" y="978"/>
              <a:ext cx="46" cy="42"/>
            </a:xfrm>
            <a:custGeom>
              <a:avLst/>
              <a:gdLst>
                <a:gd name="T0" fmla="*/ 116 w 126"/>
                <a:gd name="T1" fmla="*/ 77 h 115"/>
                <a:gd name="T2" fmla="*/ 85 w 126"/>
                <a:gd name="T3" fmla="*/ 6 h 115"/>
                <a:gd name="T4" fmla="*/ 42 w 126"/>
                <a:gd name="T5" fmla="*/ 6 h 115"/>
                <a:gd name="T6" fmla="*/ 12 w 126"/>
                <a:gd name="T7" fmla="*/ 37 h 115"/>
                <a:gd name="T8" fmla="*/ 42 w 126"/>
                <a:gd name="T9" fmla="*/ 111 h 115"/>
                <a:gd name="T10" fmla="*/ 63 w 126"/>
                <a:gd name="T11" fmla="*/ 115 h 115"/>
                <a:gd name="T12" fmla="*/ 86 w 126"/>
                <a:gd name="T13" fmla="*/ 110 h 115"/>
                <a:gd name="T14" fmla="*/ 116 w 126"/>
                <a:gd name="T15" fmla="*/ 7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115">
                  <a:moveTo>
                    <a:pt x="116" y="77"/>
                  </a:moveTo>
                  <a:cubicBezTo>
                    <a:pt x="126" y="49"/>
                    <a:pt x="112" y="17"/>
                    <a:pt x="85" y="6"/>
                  </a:cubicBezTo>
                  <a:cubicBezTo>
                    <a:pt x="71" y="0"/>
                    <a:pt x="56" y="0"/>
                    <a:pt x="42" y="6"/>
                  </a:cubicBezTo>
                  <a:cubicBezTo>
                    <a:pt x="28" y="12"/>
                    <a:pt x="17" y="23"/>
                    <a:pt x="12" y="37"/>
                  </a:cubicBezTo>
                  <a:cubicBezTo>
                    <a:pt x="0" y="66"/>
                    <a:pt x="14" y="99"/>
                    <a:pt x="42" y="111"/>
                  </a:cubicBezTo>
                  <a:cubicBezTo>
                    <a:pt x="49" y="114"/>
                    <a:pt x="56" y="115"/>
                    <a:pt x="63" y="115"/>
                  </a:cubicBezTo>
                  <a:cubicBezTo>
                    <a:pt x="71" y="115"/>
                    <a:pt x="79" y="113"/>
                    <a:pt x="86" y="110"/>
                  </a:cubicBezTo>
                  <a:cubicBezTo>
                    <a:pt x="100" y="104"/>
                    <a:pt x="111" y="92"/>
                    <a:pt x="116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7" name="任意多边形: 形状 516"/>
            <p:cNvSpPr/>
            <p:nvPr/>
          </p:nvSpPr>
          <p:spPr bwMode="auto">
            <a:xfrm>
              <a:off x="1956" y="915"/>
              <a:ext cx="43" cy="40"/>
            </a:xfrm>
            <a:custGeom>
              <a:avLst/>
              <a:gdLst>
                <a:gd name="T0" fmla="*/ 47 w 117"/>
                <a:gd name="T1" fmla="*/ 109 h 110"/>
                <a:gd name="T2" fmla="*/ 59 w 117"/>
                <a:gd name="T3" fmla="*/ 110 h 110"/>
                <a:gd name="T4" fmla="*/ 88 w 117"/>
                <a:gd name="T5" fmla="*/ 101 h 110"/>
                <a:gd name="T6" fmla="*/ 112 w 117"/>
                <a:gd name="T7" fmla="*/ 66 h 110"/>
                <a:gd name="T8" fmla="*/ 71 w 117"/>
                <a:gd name="T9" fmla="*/ 3 h 110"/>
                <a:gd name="T10" fmla="*/ 31 w 117"/>
                <a:gd name="T11" fmla="*/ 10 h 110"/>
                <a:gd name="T12" fmla="*/ 7 w 117"/>
                <a:gd name="T13" fmla="*/ 44 h 110"/>
                <a:gd name="T14" fmla="*/ 47 w 117"/>
                <a:gd name="T15" fmla="*/ 109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7" h="110">
                  <a:moveTo>
                    <a:pt x="47" y="109"/>
                  </a:moveTo>
                  <a:cubicBezTo>
                    <a:pt x="51" y="110"/>
                    <a:pt x="55" y="110"/>
                    <a:pt x="59" y="110"/>
                  </a:cubicBezTo>
                  <a:cubicBezTo>
                    <a:pt x="69" y="110"/>
                    <a:pt x="79" y="107"/>
                    <a:pt x="88" y="101"/>
                  </a:cubicBezTo>
                  <a:cubicBezTo>
                    <a:pt x="100" y="93"/>
                    <a:pt x="109" y="80"/>
                    <a:pt x="112" y="66"/>
                  </a:cubicBezTo>
                  <a:cubicBezTo>
                    <a:pt x="117" y="38"/>
                    <a:pt x="98" y="9"/>
                    <a:pt x="71" y="3"/>
                  </a:cubicBezTo>
                  <a:cubicBezTo>
                    <a:pt x="57" y="0"/>
                    <a:pt x="43" y="2"/>
                    <a:pt x="31" y="10"/>
                  </a:cubicBezTo>
                  <a:cubicBezTo>
                    <a:pt x="18" y="18"/>
                    <a:pt x="10" y="30"/>
                    <a:pt x="7" y="44"/>
                  </a:cubicBezTo>
                  <a:cubicBezTo>
                    <a:pt x="0" y="73"/>
                    <a:pt x="18" y="102"/>
                    <a:pt x="47" y="10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8" name="任意多边形: 形状 517"/>
            <p:cNvSpPr/>
            <p:nvPr/>
          </p:nvSpPr>
          <p:spPr bwMode="auto">
            <a:xfrm>
              <a:off x="1828" y="873"/>
              <a:ext cx="38" cy="38"/>
            </a:xfrm>
            <a:custGeom>
              <a:avLst/>
              <a:gdLst>
                <a:gd name="T0" fmla="*/ 49 w 104"/>
                <a:gd name="T1" fmla="*/ 104 h 104"/>
                <a:gd name="T2" fmla="*/ 87 w 104"/>
                <a:gd name="T3" fmla="*/ 90 h 104"/>
                <a:gd name="T4" fmla="*/ 103 w 104"/>
                <a:gd name="T5" fmla="*/ 53 h 104"/>
                <a:gd name="T6" fmla="*/ 56 w 104"/>
                <a:gd name="T7" fmla="*/ 1 h 104"/>
                <a:gd name="T8" fmla="*/ 19 w 104"/>
                <a:gd name="T9" fmla="*/ 13 h 104"/>
                <a:gd name="T10" fmla="*/ 2 w 104"/>
                <a:gd name="T11" fmla="*/ 49 h 104"/>
                <a:gd name="T12" fmla="*/ 49 w 104"/>
                <a:gd name="T13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04">
                  <a:moveTo>
                    <a:pt x="49" y="104"/>
                  </a:moveTo>
                  <a:cubicBezTo>
                    <a:pt x="65" y="104"/>
                    <a:pt x="77" y="99"/>
                    <a:pt x="87" y="90"/>
                  </a:cubicBezTo>
                  <a:cubicBezTo>
                    <a:pt x="97" y="81"/>
                    <a:pt x="103" y="67"/>
                    <a:pt x="103" y="53"/>
                  </a:cubicBezTo>
                  <a:cubicBezTo>
                    <a:pt x="104" y="26"/>
                    <a:pt x="83" y="2"/>
                    <a:pt x="56" y="1"/>
                  </a:cubicBezTo>
                  <a:cubicBezTo>
                    <a:pt x="42" y="0"/>
                    <a:pt x="29" y="4"/>
                    <a:pt x="19" y="13"/>
                  </a:cubicBezTo>
                  <a:cubicBezTo>
                    <a:pt x="9" y="22"/>
                    <a:pt x="2" y="35"/>
                    <a:pt x="2" y="49"/>
                  </a:cubicBezTo>
                  <a:cubicBezTo>
                    <a:pt x="0" y="77"/>
                    <a:pt x="21" y="102"/>
                    <a:pt x="49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19" name="任意多边形: 形状 518"/>
            <p:cNvSpPr/>
            <p:nvPr/>
          </p:nvSpPr>
          <p:spPr bwMode="auto">
            <a:xfrm>
              <a:off x="1694" y="850"/>
              <a:ext cx="37" cy="37"/>
            </a:xfrm>
            <a:custGeom>
              <a:avLst/>
              <a:gdLst>
                <a:gd name="T0" fmla="*/ 51 w 100"/>
                <a:gd name="T1" fmla="*/ 101 h 101"/>
                <a:gd name="T2" fmla="*/ 56 w 100"/>
                <a:gd name="T3" fmla="*/ 101 h 101"/>
                <a:gd name="T4" fmla="*/ 89 w 100"/>
                <a:gd name="T5" fmla="*/ 82 h 101"/>
                <a:gd name="T6" fmla="*/ 99 w 100"/>
                <a:gd name="T7" fmla="*/ 45 h 101"/>
                <a:gd name="T8" fmla="*/ 46 w 100"/>
                <a:gd name="T9" fmla="*/ 3 h 101"/>
                <a:gd name="T10" fmla="*/ 3 w 100"/>
                <a:gd name="T11" fmla="*/ 57 h 101"/>
                <a:gd name="T12" fmla="*/ 20 w 100"/>
                <a:gd name="T13" fmla="*/ 90 h 101"/>
                <a:gd name="T14" fmla="*/ 51 w 100"/>
                <a:gd name="T15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101">
                  <a:moveTo>
                    <a:pt x="51" y="101"/>
                  </a:moveTo>
                  <a:cubicBezTo>
                    <a:pt x="52" y="101"/>
                    <a:pt x="54" y="101"/>
                    <a:pt x="56" y="101"/>
                  </a:cubicBezTo>
                  <a:cubicBezTo>
                    <a:pt x="69" y="99"/>
                    <a:pt x="80" y="93"/>
                    <a:pt x="89" y="82"/>
                  </a:cubicBezTo>
                  <a:cubicBezTo>
                    <a:pt x="97" y="72"/>
                    <a:pt x="100" y="58"/>
                    <a:pt x="99" y="45"/>
                  </a:cubicBezTo>
                  <a:cubicBezTo>
                    <a:pt x="95" y="19"/>
                    <a:pt x="71" y="0"/>
                    <a:pt x="46" y="3"/>
                  </a:cubicBezTo>
                  <a:cubicBezTo>
                    <a:pt x="19" y="6"/>
                    <a:pt x="0" y="30"/>
                    <a:pt x="3" y="57"/>
                  </a:cubicBezTo>
                  <a:cubicBezTo>
                    <a:pt x="4" y="70"/>
                    <a:pt x="10" y="82"/>
                    <a:pt x="20" y="90"/>
                  </a:cubicBezTo>
                  <a:cubicBezTo>
                    <a:pt x="29" y="97"/>
                    <a:pt x="40" y="101"/>
                    <a:pt x="5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0" name="任意多边形: 形状 519"/>
            <p:cNvSpPr/>
            <p:nvPr/>
          </p:nvSpPr>
          <p:spPr bwMode="auto">
            <a:xfrm>
              <a:off x="1558" y="848"/>
              <a:ext cx="36" cy="36"/>
            </a:xfrm>
            <a:custGeom>
              <a:avLst/>
              <a:gdLst>
                <a:gd name="T0" fmla="*/ 63 w 99"/>
                <a:gd name="T1" fmla="*/ 97 h 98"/>
                <a:gd name="T2" fmla="*/ 91 w 99"/>
                <a:gd name="T3" fmla="*/ 74 h 98"/>
                <a:gd name="T4" fmla="*/ 95 w 99"/>
                <a:gd name="T5" fmla="*/ 38 h 98"/>
                <a:gd name="T6" fmla="*/ 39 w 99"/>
                <a:gd name="T7" fmla="*/ 7 h 98"/>
                <a:gd name="T8" fmla="*/ 7 w 99"/>
                <a:gd name="T9" fmla="*/ 64 h 98"/>
                <a:gd name="T10" fmla="*/ 29 w 99"/>
                <a:gd name="T11" fmla="*/ 92 h 98"/>
                <a:gd name="T12" fmla="*/ 51 w 99"/>
                <a:gd name="T13" fmla="*/ 98 h 98"/>
                <a:gd name="T14" fmla="*/ 63 w 99"/>
                <a:gd name="T15" fmla="*/ 97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98">
                  <a:moveTo>
                    <a:pt x="63" y="97"/>
                  </a:moveTo>
                  <a:cubicBezTo>
                    <a:pt x="75" y="93"/>
                    <a:pt x="85" y="85"/>
                    <a:pt x="91" y="74"/>
                  </a:cubicBezTo>
                  <a:cubicBezTo>
                    <a:pt x="97" y="63"/>
                    <a:pt x="99" y="50"/>
                    <a:pt x="95" y="38"/>
                  </a:cubicBezTo>
                  <a:cubicBezTo>
                    <a:pt x="88" y="14"/>
                    <a:pt x="63" y="0"/>
                    <a:pt x="39" y="7"/>
                  </a:cubicBezTo>
                  <a:cubicBezTo>
                    <a:pt x="15" y="14"/>
                    <a:pt x="0" y="39"/>
                    <a:pt x="7" y="64"/>
                  </a:cubicBezTo>
                  <a:cubicBezTo>
                    <a:pt x="10" y="76"/>
                    <a:pt x="18" y="86"/>
                    <a:pt x="29" y="92"/>
                  </a:cubicBezTo>
                  <a:cubicBezTo>
                    <a:pt x="36" y="96"/>
                    <a:pt x="43" y="98"/>
                    <a:pt x="51" y="98"/>
                  </a:cubicBezTo>
                  <a:cubicBezTo>
                    <a:pt x="55" y="98"/>
                    <a:pt x="59" y="98"/>
                    <a:pt x="63" y="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1" name="任意多边形: 形状 520"/>
            <p:cNvSpPr/>
            <p:nvPr/>
          </p:nvSpPr>
          <p:spPr bwMode="auto">
            <a:xfrm>
              <a:off x="1424" y="867"/>
              <a:ext cx="35" cy="34"/>
            </a:xfrm>
            <a:custGeom>
              <a:avLst/>
              <a:gdLst>
                <a:gd name="T0" fmla="*/ 10 w 95"/>
                <a:gd name="T1" fmla="*/ 68 h 93"/>
                <a:gd name="T2" fmla="*/ 35 w 95"/>
                <a:gd name="T3" fmla="*/ 91 h 93"/>
                <a:gd name="T4" fmla="*/ 50 w 95"/>
                <a:gd name="T5" fmla="*/ 93 h 93"/>
                <a:gd name="T6" fmla="*/ 68 w 95"/>
                <a:gd name="T7" fmla="*/ 89 h 93"/>
                <a:gd name="T8" fmla="*/ 91 w 95"/>
                <a:gd name="T9" fmla="*/ 64 h 93"/>
                <a:gd name="T10" fmla="*/ 89 w 95"/>
                <a:gd name="T11" fmla="*/ 30 h 93"/>
                <a:gd name="T12" fmla="*/ 31 w 95"/>
                <a:gd name="T13" fmla="*/ 10 h 93"/>
                <a:gd name="T14" fmla="*/ 10 w 95"/>
                <a:gd name="T15" fmla="*/ 6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" h="93">
                  <a:moveTo>
                    <a:pt x="10" y="68"/>
                  </a:moveTo>
                  <a:cubicBezTo>
                    <a:pt x="15" y="79"/>
                    <a:pt x="24" y="87"/>
                    <a:pt x="35" y="91"/>
                  </a:cubicBezTo>
                  <a:cubicBezTo>
                    <a:pt x="40" y="93"/>
                    <a:pt x="45" y="93"/>
                    <a:pt x="50" y="93"/>
                  </a:cubicBezTo>
                  <a:cubicBezTo>
                    <a:pt x="56" y="93"/>
                    <a:pt x="62" y="92"/>
                    <a:pt x="68" y="89"/>
                  </a:cubicBezTo>
                  <a:cubicBezTo>
                    <a:pt x="79" y="84"/>
                    <a:pt x="87" y="75"/>
                    <a:pt x="91" y="64"/>
                  </a:cubicBezTo>
                  <a:cubicBezTo>
                    <a:pt x="95" y="53"/>
                    <a:pt x="94" y="41"/>
                    <a:pt x="89" y="30"/>
                  </a:cubicBezTo>
                  <a:cubicBezTo>
                    <a:pt x="78" y="9"/>
                    <a:pt x="53" y="0"/>
                    <a:pt x="31" y="10"/>
                  </a:cubicBezTo>
                  <a:cubicBezTo>
                    <a:pt x="10" y="20"/>
                    <a:pt x="0" y="46"/>
                    <a:pt x="1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2" name="任意多边形: 形状 521"/>
            <p:cNvSpPr/>
            <p:nvPr/>
          </p:nvSpPr>
          <p:spPr bwMode="auto">
            <a:xfrm>
              <a:off x="1294" y="907"/>
              <a:ext cx="32" cy="32"/>
            </a:xfrm>
            <a:custGeom>
              <a:avLst/>
              <a:gdLst>
                <a:gd name="T0" fmla="*/ 40 w 89"/>
                <a:gd name="T1" fmla="*/ 88 h 88"/>
                <a:gd name="T2" fmla="*/ 47 w 89"/>
                <a:gd name="T3" fmla="*/ 88 h 88"/>
                <a:gd name="T4" fmla="*/ 70 w 89"/>
                <a:gd name="T5" fmla="*/ 81 h 88"/>
                <a:gd name="T6" fmla="*/ 87 w 89"/>
                <a:gd name="T7" fmla="*/ 54 h 88"/>
                <a:gd name="T8" fmla="*/ 80 w 89"/>
                <a:gd name="T9" fmla="*/ 23 h 88"/>
                <a:gd name="T10" fmla="*/ 23 w 89"/>
                <a:gd name="T11" fmla="*/ 13 h 88"/>
                <a:gd name="T12" fmla="*/ 13 w 89"/>
                <a:gd name="T13" fmla="*/ 70 h 88"/>
                <a:gd name="T14" fmla="*/ 40 w 89"/>
                <a:gd name="T15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9" h="88">
                  <a:moveTo>
                    <a:pt x="40" y="88"/>
                  </a:moveTo>
                  <a:cubicBezTo>
                    <a:pt x="42" y="88"/>
                    <a:pt x="44" y="88"/>
                    <a:pt x="47" y="88"/>
                  </a:cubicBezTo>
                  <a:cubicBezTo>
                    <a:pt x="55" y="88"/>
                    <a:pt x="63" y="86"/>
                    <a:pt x="70" y="81"/>
                  </a:cubicBezTo>
                  <a:cubicBezTo>
                    <a:pt x="79" y="75"/>
                    <a:pt x="85" y="65"/>
                    <a:pt x="87" y="54"/>
                  </a:cubicBezTo>
                  <a:cubicBezTo>
                    <a:pt x="89" y="43"/>
                    <a:pt x="86" y="32"/>
                    <a:pt x="80" y="23"/>
                  </a:cubicBezTo>
                  <a:cubicBezTo>
                    <a:pt x="67" y="4"/>
                    <a:pt x="42" y="0"/>
                    <a:pt x="23" y="13"/>
                  </a:cubicBezTo>
                  <a:cubicBezTo>
                    <a:pt x="5" y="26"/>
                    <a:pt x="0" y="52"/>
                    <a:pt x="13" y="70"/>
                  </a:cubicBezTo>
                  <a:cubicBezTo>
                    <a:pt x="19" y="80"/>
                    <a:pt x="29" y="86"/>
                    <a:pt x="40" y="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3" name="任意多边形: 形状 522"/>
            <p:cNvSpPr/>
            <p:nvPr/>
          </p:nvSpPr>
          <p:spPr bwMode="auto">
            <a:xfrm>
              <a:off x="1170" y="968"/>
              <a:ext cx="31" cy="29"/>
            </a:xfrm>
            <a:custGeom>
              <a:avLst/>
              <a:gdLst>
                <a:gd name="T0" fmla="*/ 42 w 84"/>
                <a:gd name="T1" fmla="*/ 78 h 78"/>
                <a:gd name="T2" fmla="*/ 69 w 84"/>
                <a:gd name="T3" fmla="*/ 67 h 78"/>
                <a:gd name="T4" fmla="*/ 69 w 84"/>
                <a:gd name="T5" fmla="*/ 11 h 78"/>
                <a:gd name="T6" fmla="*/ 42 w 84"/>
                <a:gd name="T7" fmla="*/ 0 h 78"/>
                <a:gd name="T8" fmla="*/ 15 w 84"/>
                <a:gd name="T9" fmla="*/ 12 h 78"/>
                <a:gd name="T10" fmla="*/ 15 w 84"/>
                <a:gd name="T11" fmla="*/ 67 h 78"/>
                <a:gd name="T12" fmla="*/ 42 w 84"/>
                <a:gd name="T13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78">
                  <a:moveTo>
                    <a:pt x="42" y="78"/>
                  </a:moveTo>
                  <a:cubicBezTo>
                    <a:pt x="52" y="78"/>
                    <a:pt x="62" y="74"/>
                    <a:pt x="69" y="67"/>
                  </a:cubicBezTo>
                  <a:cubicBezTo>
                    <a:pt x="84" y="51"/>
                    <a:pt x="84" y="26"/>
                    <a:pt x="69" y="11"/>
                  </a:cubicBezTo>
                  <a:cubicBezTo>
                    <a:pt x="61" y="4"/>
                    <a:pt x="52" y="0"/>
                    <a:pt x="42" y="0"/>
                  </a:cubicBezTo>
                  <a:cubicBezTo>
                    <a:pt x="32" y="0"/>
                    <a:pt x="22" y="4"/>
                    <a:pt x="15" y="12"/>
                  </a:cubicBezTo>
                  <a:cubicBezTo>
                    <a:pt x="0" y="27"/>
                    <a:pt x="0" y="51"/>
                    <a:pt x="15" y="67"/>
                  </a:cubicBezTo>
                  <a:cubicBezTo>
                    <a:pt x="22" y="74"/>
                    <a:pt x="32" y="78"/>
                    <a:pt x="42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4" name="任意多边形: 形状 523"/>
            <p:cNvSpPr/>
            <p:nvPr/>
          </p:nvSpPr>
          <p:spPr bwMode="auto">
            <a:xfrm>
              <a:off x="1054" y="1048"/>
              <a:ext cx="30" cy="27"/>
            </a:xfrm>
            <a:custGeom>
              <a:avLst/>
              <a:gdLst>
                <a:gd name="T0" fmla="*/ 71 w 82"/>
                <a:gd name="T1" fmla="*/ 58 h 74"/>
                <a:gd name="T2" fmla="*/ 61 w 82"/>
                <a:gd name="T3" fmla="*/ 7 h 74"/>
                <a:gd name="T4" fmla="*/ 34 w 82"/>
                <a:gd name="T5" fmla="*/ 2 h 74"/>
                <a:gd name="T6" fmla="*/ 11 w 82"/>
                <a:gd name="T7" fmla="*/ 17 h 74"/>
                <a:gd name="T8" fmla="*/ 20 w 82"/>
                <a:gd name="T9" fmla="*/ 67 h 74"/>
                <a:gd name="T10" fmla="*/ 41 w 82"/>
                <a:gd name="T11" fmla="*/ 74 h 74"/>
                <a:gd name="T12" fmla="*/ 48 w 82"/>
                <a:gd name="T13" fmla="*/ 73 h 74"/>
                <a:gd name="T14" fmla="*/ 71 w 82"/>
                <a:gd name="T15" fmla="*/ 58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74">
                  <a:moveTo>
                    <a:pt x="71" y="58"/>
                  </a:moveTo>
                  <a:cubicBezTo>
                    <a:pt x="82" y="41"/>
                    <a:pt x="77" y="18"/>
                    <a:pt x="61" y="7"/>
                  </a:cubicBezTo>
                  <a:cubicBezTo>
                    <a:pt x="53" y="2"/>
                    <a:pt x="43" y="0"/>
                    <a:pt x="34" y="2"/>
                  </a:cubicBezTo>
                  <a:cubicBezTo>
                    <a:pt x="24" y="4"/>
                    <a:pt x="16" y="9"/>
                    <a:pt x="11" y="17"/>
                  </a:cubicBezTo>
                  <a:cubicBezTo>
                    <a:pt x="0" y="34"/>
                    <a:pt x="4" y="56"/>
                    <a:pt x="20" y="67"/>
                  </a:cubicBezTo>
                  <a:cubicBezTo>
                    <a:pt x="26" y="72"/>
                    <a:pt x="33" y="74"/>
                    <a:pt x="41" y="74"/>
                  </a:cubicBezTo>
                  <a:cubicBezTo>
                    <a:pt x="43" y="74"/>
                    <a:pt x="45" y="74"/>
                    <a:pt x="48" y="73"/>
                  </a:cubicBezTo>
                  <a:cubicBezTo>
                    <a:pt x="57" y="71"/>
                    <a:pt x="65" y="66"/>
                    <a:pt x="71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5" name="任意多边形: 形状 524"/>
            <p:cNvSpPr/>
            <p:nvPr/>
          </p:nvSpPr>
          <p:spPr bwMode="auto">
            <a:xfrm>
              <a:off x="949" y="1148"/>
              <a:ext cx="27" cy="26"/>
            </a:xfrm>
            <a:custGeom>
              <a:avLst/>
              <a:gdLst>
                <a:gd name="T0" fmla="*/ 25 w 76"/>
                <a:gd name="T1" fmla="*/ 66 h 69"/>
                <a:gd name="T2" fmla="*/ 38 w 76"/>
                <a:gd name="T3" fmla="*/ 69 h 69"/>
                <a:gd name="T4" fmla="*/ 51 w 76"/>
                <a:gd name="T5" fmla="*/ 66 h 69"/>
                <a:gd name="T6" fmla="*/ 69 w 76"/>
                <a:gd name="T7" fmla="*/ 48 h 69"/>
                <a:gd name="T8" fmla="*/ 51 w 76"/>
                <a:gd name="T9" fmla="*/ 4 h 69"/>
                <a:gd name="T10" fmla="*/ 25 w 76"/>
                <a:gd name="T11" fmla="*/ 4 h 69"/>
                <a:gd name="T12" fmla="*/ 7 w 76"/>
                <a:gd name="T13" fmla="*/ 22 h 69"/>
                <a:gd name="T14" fmla="*/ 25 w 76"/>
                <a:gd name="T15" fmla="*/ 6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9">
                  <a:moveTo>
                    <a:pt x="25" y="66"/>
                  </a:moveTo>
                  <a:cubicBezTo>
                    <a:pt x="29" y="68"/>
                    <a:pt x="33" y="69"/>
                    <a:pt x="38" y="69"/>
                  </a:cubicBezTo>
                  <a:cubicBezTo>
                    <a:pt x="42" y="69"/>
                    <a:pt x="46" y="68"/>
                    <a:pt x="51" y="66"/>
                  </a:cubicBezTo>
                  <a:cubicBezTo>
                    <a:pt x="59" y="63"/>
                    <a:pt x="65" y="56"/>
                    <a:pt x="69" y="48"/>
                  </a:cubicBezTo>
                  <a:cubicBezTo>
                    <a:pt x="76" y="31"/>
                    <a:pt x="68" y="11"/>
                    <a:pt x="51" y="4"/>
                  </a:cubicBezTo>
                  <a:cubicBezTo>
                    <a:pt x="43" y="0"/>
                    <a:pt x="34" y="0"/>
                    <a:pt x="25" y="4"/>
                  </a:cubicBezTo>
                  <a:cubicBezTo>
                    <a:pt x="17" y="7"/>
                    <a:pt x="10" y="13"/>
                    <a:pt x="7" y="22"/>
                  </a:cubicBezTo>
                  <a:cubicBezTo>
                    <a:pt x="0" y="39"/>
                    <a:pt x="8" y="59"/>
                    <a:pt x="25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6" name="任意多边形: 形状 525"/>
            <p:cNvSpPr/>
            <p:nvPr/>
          </p:nvSpPr>
          <p:spPr bwMode="auto">
            <a:xfrm>
              <a:off x="1049" y="2352"/>
              <a:ext cx="82" cy="74"/>
            </a:xfrm>
            <a:custGeom>
              <a:avLst/>
              <a:gdLst>
                <a:gd name="T0" fmla="*/ 30 w 222"/>
                <a:gd name="T1" fmla="*/ 44 h 204"/>
                <a:gd name="T2" fmla="*/ 48 w 222"/>
                <a:gd name="T3" fmla="*/ 181 h 204"/>
                <a:gd name="T4" fmla="*/ 110 w 222"/>
                <a:gd name="T5" fmla="*/ 204 h 204"/>
                <a:gd name="T6" fmla="*/ 120 w 222"/>
                <a:gd name="T7" fmla="*/ 204 h 204"/>
                <a:gd name="T8" fmla="*/ 187 w 222"/>
                <a:gd name="T9" fmla="*/ 167 h 204"/>
                <a:gd name="T10" fmla="*/ 173 w 222"/>
                <a:gd name="T11" fmla="*/ 26 h 204"/>
                <a:gd name="T12" fmla="*/ 98 w 222"/>
                <a:gd name="T13" fmla="*/ 4 h 204"/>
                <a:gd name="T14" fmla="*/ 30 w 222"/>
                <a:gd name="T15" fmla="*/ 4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204">
                  <a:moveTo>
                    <a:pt x="30" y="44"/>
                  </a:moveTo>
                  <a:cubicBezTo>
                    <a:pt x="0" y="87"/>
                    <a:pt x="8" y="147"/>
                    <a:pt x="48" y="181"/>
                  </a:cubicBezTo>
                  <a:cubicBezTo>
                    <a:pt x="66" y="196"/>
                    <a:pt x="88" y="204"/>
                    <a:pt x="110" y="204"/>
                  </a:cubicBezTo>
                  <a:cubicBezTo>
                    <a:pt x="114" y="204"/>
                    <a:pt x="117" y="204"/>
                    <a:pt x="120" y="204"/>
                  </a:cubicBezTo>
                  <a:cubicBezTo>
                    <a:pt x="146" y="201"/>
                    <a:pt x="170" y="188"/>
                    <a:pt x="187" y="167"/>
                  </a:cubicBezTo>
                  <a:cubicBezTo>
                    <a:pt x="222" y="124"/>
                    <a:pt x="215" y="61"/>
                    <a:pt x="173" y="26"/>
                  </a:cubicBezTo>
                  <a:cubicBezTo>
                    <a:pt x="153" y="8"/>
                    <a:pt x="125" y="0"/>
                    <a:pt x="98" y="4"/>
                  </a:cubicBezTo>
                  <a:cubicBezTo>
                    <a:pt x="71" y="7"/>
                    <a:pt x="46" y="22"/>
                    <a:pt x="30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7" name="任意多边形: 形状 526"/>
            <p:cNvSpPr/>
            <p:nvPr/>
          </p:nvSpPr>
          <p:spPr bwMode="auto">
            <a:xfrm>
              <a:off x="1147" y="2432"/>
              <a:ext cx="80" cy="73"/>
            </a:xfrm>
            <a:custGeom>
              <a:avLst/>
              <a:gdLst>
                <a:gd name="T0" fmla="*/ 83 w 220"/>
                <a:gd name="T1" fmla="*/ 7 h 200"/>
                <a:gd name="T2" fmla="*/ 23 w 220"/>
                <a:gd name="T3" fmla="*/ 57 h 200"/>
                <a:gd name="T4" fmla="*/ 61 w 220"/>
                <a:gd name="T5" fmla="*/ 186 h 200"/>
                <a:gd name="T6" fmla="*/ 109 w 220"/>
                <a:gd name="T7" fmla="*/ 200 h 200"/>
                <a:gd name="T8" fmla="*/ 134 w 220"/>
                <a:gd name="T9" fmla="*/ 197 h 200"/>
                <a:gd name="T10" fmla="*/ 193 w 220"/>
                <a:gd name="T11" fmla="*/ 151 h 200"/>
                <a:gd name="T12" fmla="*/ 158 w 220"/>
                <a:gd name="T13" fmla="*/ 16 h 200"/>
                <a:gd name="T14" fmla="*/ 83 w 220"/>
                <a:gd name="T15" fmla="*/ 7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0" h="200">
                  <a:moveTo>
                    <a:pt x="83" y="7"/>
                  </a:moveTo>
                  <a:cubicBezTo>
                    <a:pt x="57" y="15"/>
                    <a:pt x="35" y="33"/>
                    <a:pt x="23" y="57"/>
                  </a:cubicBezTo>
                  <a:cubicBezTo>
                    <a:pt x="0" y="103"/>
                    <a:pt x="17" y="160"/>
                    <a:pt x="61" y="186"/>
                  </a:cubicBezTo>
                  <a:cubicBezTo>
                    <a:pt x="76" y="195"/>
                    <a:pt x="92" y="200"/>
                    <a:pt x="109" y="200"/>
                  </a:cubicBezTo>
                  <a:cubicBezTo>
                    <a:pt x="117" y="200"/>
                    <a:pt x="126" y="199"/>
                    <a:pt x="134" y="197"/>
                  </a:cubicBezTo>
                  <a:cubicBezTo>
                    <a:pt x="159" y="190"/>
                    <a:pt x="180" y="174"/>
                    <a:pt x="193" y="151"/>
                  </a:cubicBezTo>
                  <a:cubicBezTo>
                    <a:pt x="220" y="104"/>
                    <a:pt x="204" y="44"/>
                    <a:pt x="158" y="16"/>
                  </a:cubicBezTo>
                  <a:cubicBezTo>
                    <a:pt x="136" y="3"/>
                    <a:pt x="108" y="0"/>
                    <a:pt x="8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8" name="任意多边形: 形状 527"/>
            <p:cNvSpPr/>
            <p:nvPr/>
          </p:nvSpPr>
          <p:spPr bwMode="auto">
            <a:xfrm>
              <a:off x="1254" y="2494"/>
              <a:ext cx="78" cy="71"/>
            </a:xfrm>
            <a:custGeom>
              <a:avLst/>
              <a:gdLst>
                <a:gd name="T0" fmla="*/ 16 w 213"/>
                <a:gd name="T1" fmla="*/ 70 h 195"/>
                <a:gd name="T2" fmla="*/ 71 w 213"/>
                <a:gd name="T3" fmla="*/ 189 h 195"/>
                <a:gd name="T4" fmla="*/ 106 w 213"/>
                <a:gd name="T5" fmla="*/ 195 h 195"/>
                <a:gd name="T6" fmla="*/ 143 w 213"/>
                <a:gd name="T7" fmla="*/ 188 h 195"/>
                <a:gd name="T8" fmla="*/ 194 w 213"/>
                <a:gd name="T9" fmla="*/ 134 h 195"/>
                <a:gd name="T10" fmla="*/ 140 w 213"/>
                <a:gd name="T11" fmla="*/ 10 h 195"/>
                <a:gd name="T12" fmla="*/ 66 w 213"/>
                <a:gd name="T13" fmla="*/ 12 h 195"/>
                <a:gd name="T14" fmla="*/ 16 w 213"/>
                <a:gd name="T15" fmla="*/ 7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3" h="195">
                  <a:moveTo>
                    <a:pt x="16" y="70"/>
                  </a:moveTo>
                  <a:cubicBezTo>
                    <a:pt x="0" y="118"/>
                    <a:pt x="25" y="170"/>
                    <a:pt x="71" y="189"/>
                  </a:cubicBezTo>
                  <a:cubicBezTo>
                    <a:pt x="83" y="193"/>
                    <a:pt x="94" y="195"/>
                    <a:pt x="106" y="195"/>
                  </a:cubicBezTo>
                  <a:cubicBezTo>
                    <a:pt x="118" y="195"/>
                    <a:pt x="131" y="193"/>
                    <a:pt x="143" y="188"/>
                  </a:cubicBezTo>
                  <a:cubicBezTo>
                    <a:pt x="166" y="177"/>
                    <a:pt x="184" y="158"/>
                    <a:pt x="194" y="134"/>
                  </a:cubicBezTo>
                  <a:cubicBezTo>
                    <a:pt x="213" y="85"/>
                    <a:pt x="189" y="29"/>
                    <a:pt x="140" y="10"/>
                  </a:cubicBezTo>
                  <a:cubicBezTo>
                    <a:pt x="117" y="0"/>
                    <a:pt x="89" y="1"/>
                    <a:pt x="66" y="12"/>
                  </a:cubicBezTo>
                  <a:cubicBezTo>
                    <a:pt x="42" y="24"/>
                    <a:pt x="24" y="45"/>
                    <a:pt x="16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29" name="任意多边形: 形状 528"/>
            <p:cNvSpPr/>
            <p:nvPr/>
          </p:nvSpPr>
          <p:spPr bwMode="auto">
            <a:xfrm>
              <a:off x="1368" y="2538"/>
              <a:ext cx="73" cy="70"/>
            </a:xfrm>
            <a:custGeom>
              <a:avLst/>
              <a:gdLst>
                <a:gd name="T0" fmla="*/ 118 w 200"/>
                <a:gd name="T1" fmla="*/ 5 h 191"/>
                <a:gd name="T2" fmla="*/ 47 w 200"/>
                <a:gd name="T3" fmla="*/ 19 h 191"/>
                <a:gd name="T4" fmla="*/ 7 w 200"/>
                <a:gd name="T5" fmla="*/ 82 h 191"/>
                <a:gd name="T6" fmla="*/ 78 w 200"/>
                <a:gd name="T7" fmla="*/ 189 h 191"/>
                <a:gd name="T8" fmla="*/ 99 w 200"/>
                <a:gd name="T9" fmla="*/ 191 h 191"/>
                <a:gd name="T10" fmla="*/ 147 w 200"/>
                <a:gd name="T11" fmla="*/ 177 h 191"/>
                <a:gd name="T12" fmla="*/ 189 w 200"/>
                <a:gd name="T13" fmla="*/ 117 h 191"/>
                <a:gd name="T14" fmla="*/ 118 w 200"/>
                <a:gd name="T15" fmla="*/ 5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0" h="191">
                  <a:moveTo>
                    <a:pt x="118" y="5"/>
                  </a:moveTo>
                  <a:cubicBezTo>
                    <a:pt x="94" y="0"/>
                    <a:pt x="69" y="5"/>
                    <a:pt x="47" y="19"/>
                  </a:cubicBezTo>
                  <a:cubicBezTo>
                    <a:pt x="26" y="34"/>
                    <a:pt x="11" y="57"/>
                    <a:pt x="7" y="82"/>
                  </a:cubicBezTo>
                  <a:cubicBezTo>
                    <a:pt x="0" y="130"/>
                    <a:pt x="31" y="178"/>
                    <a:pt x="78" y="189"/>
                  </a:cubicBezTo>
                  <a:cubicBezTo>
                    <a:pt x="85" y="190"/>
                    <a:pt x="92" y="191"/>
                    <a:pt x="99" y="191"/>
                  </a:cubicBezTo>
                  <a:cubicBezTo>
                    <a:pt x="116" y="191"/>
                    <a:pt x="132" y="186"/>
                    <a:pt x="147" y="177"/>
                  </a:cubicBezTo>
                  <a:cubicBezTo>
                    <a:pt x="168" y="163"/>
                    <a:pt x="183" y="142"/>
                    <a:pt x="189" y="117"/>
                  </a:cubicBezTo>
                  <a:cubicBezTo>
                    <a:pt x="200" y="67"/>
                    <a:pt x="168" y="17"/>
                    <a:pt x="11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0" name="任意多边形: 形状 529"/>
            <p:cNvSpPr/>
            <p:nvPr/>
          </p:nvSpPr>
          <p:spPr bwMode="auto">
            <a:xfrm>
              <a:off x="1486" y="2565"/>
              <a:ext cx="67" cy="68"/>
            </a:xfrm>
            <a:custGeom>
              <a:avLst/>
              <a:gdLst>
                <a:gd name="T0" fmla="*/ 97 w 184"/>
                <a:gd name="T1" fmla="*/ 2 h 185"/>
                <a:gd name="T2" fmla="*/ 30 w 184"/>
                <a:gd name="T3" fmla="*/ 26 h 185"/>
                <a:gd name="T4" fmla="*/ 1 w 184"/>
                <a:gd name="T5" fmla="*/ 92 h 185"/>
                <a:gd name="T6" fmla="*/ 85 w 184"/>
                <a:gd name="T7" fmla="*/ 185 h 185"/>
                <a:gd name="T8" fmla="*/ 91 w 184"/>
                <a:gd name="T9" fmla="*/ 185 h 185"/>
                <a:gd name="T10" fmla="*/ 150 w 184"/>
                <a:gd name="T11" fmla="*/ 163 h 185"/>
                <a:gd name="T12" fmla="*/ 181 w 184"/>
                <a:gd name="T13" fmla="*/ 99 h 185"/>
                <a:gd name="T14" fmla="*/ 97 w 184"/>
                <a:gd name="T15" fmla="*/ 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185">
                  <a:moveTo>
                    <a:pt x="97" y="2"/>
                  </a:moveTo>
                  <a:cubicBezTo>
                    <a:pt x="72" y="0"/>
                    <a:pt x="49" y="9"/>
                    <a:pt x="30" y="26"/>
                  </a:cubicBezTo>
                  <a:cubicBezTo>
                    <a:pt x="12" y="43"/>
                    <a:pt x="1" y="67"/>
                    <a:pt x="1" y="92"/>
                  </a:cubicBezTo>
                  <a:cubicBezTo>
                    <a:pt x="0" y="141"/>
                    <a:pt x="37" y="181"/>
                    <a:pt x="85" y="185"/>
                  </a:cubicBezTo>
                  <a:cubicBezTo>
                    <a:pt x="87" y="185"/>
                    <a:pt x="89" y="185"/>
                    <a:pt x="91" y="185"/>
                  </a:cubicBezTo>
                  <a:cubicBezTo>
                    <a:pt x="112" y="185"/>
                    <a:pt x="133" y="177"/>
                    <a:pt x="150" y="163"/>
                  </a:cubicBezTo>
                  <a:cubicBezTo>
                    <a:pt x="168" y="147"/>
                    <a:pt x="179" y="124"/>
                    <a:pt x="181" y="99"/>
                  </a:cubicBezTo>
                  <a:cubicBezTo>
                    <a:pt x="184" y="49"/>
                    <a:pt x="146" y="5"/>
                    <a:pt x="9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1" name="任意多边形: 形状 530"/>
            <p:cNvSpPr/>
            <p:nvPr/>
          </p:nvSpPr>
          <p:spPr bwMode="auto">
            <a:xfrm>
              <a:off x="1603" y="2574"/>
              <a:ext cx="67" cy="66"/>
            </a:xfrm>
            <a:custGeom>
              <a:avLst/>
              <a:gdLst>
                <a:gd name="T0" fmla="*/ 91 w 182"/>
                <a:gd name="T1" fmla="*/ 181 h 181"/>
                <a:gd name="T2" fmla="*/ 98 w 182"/>
                <a:gd name="T3" fmla="*/ 181 h 181"/>
                <a:gd name="T4" fmla="*/ 178 w 182"/>
                <a:gd name="T5" fmla="*/ 84 h 181"/>
                <a:gd name="T6" fmla="*/ 146 w 182"/>
                <a:gd name="T7" fmla="*/ 23 h 181"/>
                <a:gd name="T8" fmla="*/ 83 w 182"/>
                <a:gd name="T9" fmla="*/ 3 h 181"/>
                <a:gd name="T10" fmla="*/ 22 w 182"/>
                <a:gd name="T11" fmla="*/ 35 h 181"/>
                <a:gd name="T12" fmla="*/ 3 w 182"/>
                <a:gd name="T13" fmla="*/ 104 h 181"/>
                <a:gd name="T14" fmla="*/ 91 w 182"/>
                <a:gd name="T15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81">
                  <a:moveTo>
                    <a:pt x="91" y="181"/>
                  </a:moveTo>
                  <a:cubicBezTo>
                    <a:pt x="93" y="181"/>
                    <a:pt x="95" y="181"/>
                    <a:pt x="98" y="181"/>
                  </a:cubicBezTo>
                  <a:cubicBezTo>
                    <a:pt x="146" y="177"/>
                    <a:pt x="182" y="133"/>
                    <a:pt x="178" y="84"/>
                  </a:cubicBezTo>
                  <a:cubicBezTo>
                    <a:pt x="176" y="60"/>
                    <a:pt x="165" y="39"/>
                    <a:pt x="146" y="23"/>
                  </a:cubicBezTo>
                  <a:cubicBezTo>
                    <a:pt x="128" y="8"/>
                    <a:pt x="106" y="0"/>
                    <a:pt x="83" y="3"/>
                  </a:cubicBezTo>
                  <a:cubicBezTo>
                    <a:pt x="59" y="5"/>
                    <a:pt x="38" y="16"/>
                    <a:pt x="22" y="35"/>
                  </a:cubicBezTo>
                  <a:cubicBezTo>
                    <a:pt x="7" y="55"/>
                    <a:pt x="0" y="80"/>
                    <a:pt x="3" y="104"/>
                  </a:cubicBezTo>
                  <a:cubicBezTo>
                    <a:pt x="9" y="148"/>
                    <a:pt x="48" y="181"/>
                    <a:pt x="91" y="1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2" name="任意多边形: 形状 531"/>
            <p:cNvSpPr/>
            <p:nvPr/>
          </p:nvSpPr>
          <p:spPr bwMode="auto">
            <a:xfrm>
              <a:off x="1720" y="2565"/>
              <a:ext cx="67" cy="64"/>
            </a:xfrm>
            <a:custGeom>
              <a:avLst/>
              <a:gdLst>
                <a:gd name="T0" fmla="*/ 109 w 183"/>
                <a:gd name="T1" fmla="*/ 174 h 177"/>
                <a:gd name="T2" fmla="*/ 173 w 183"/>
                <a:gd name="T3" fmla="*/ 70 h 177"/>
                <a:gd name="T4" fmla="*/ 133 w 183"/>
                <a:gd name="T5" fmla="*/ 15 h 177"/>
                <a:gd name="T6" fmla="*/ 69 w 183"/>
                <a:gd name="T7" fmla="*/ 5 h 177"/>
                <a:gd name="T8" fmla="*/ 16 w 183"/>
                <a:gd name="T9" fmla="*/ 46 h 177"/>
                <a:gd name="T10" fmla="*/ 7 w 183"/>
                <a:gd name="T11" fmla="*/ 115 h 177"/>
                <a:gd name="T12" fmla="*/ 89 w 183"/>
                <a:gd name="T13" fmla="*/ 177 h 177"/>
                <a:gd name="T14" fmla="*/ 109 w 183"/>
                <a:gd name="T15" fmla="*/ 17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77">
                  <a:moveTo>
                    <a:pt x="109" y="174"/>
                  </a:moveTo>
                  <a:cubicBezTo>
                    <a:pt x="155" y="163"/>
                    <a:pt x="183" y="116"/>
                    <a:pt x="173" y="70"/>
                  </a:cubicBezTo>
                  <a:cubicBezTo>
                    <a:pt x="167" y="47"/>
                    <a:pt x="153" y="28"/>
                    <a:pt x="133" y="15"/>
                  </a:cubicBezTo>
                  <a:cubicBezTo>
                    <a:pt x="114" y="3"/>
                    <a:pt x="91" y="0"/>
                    <a:pt x="69" y="5"/>
                  </a:cubicBezTo>
                  <a:cubicBezTo>
                    <a:pt x="47" y="10"/>
                    <a:pt x="28" y="25"/>
                    <a:pt x="16" y="46"/>
                  </a:cubicBezTo>
                  <a:cubicBezTo>
                    <a:pt x="3" y="67"/>
                    <a:pt x="0" y="92"/>
                    <a:pt x="7" y="115"/>
                  </a:cubicBezTo>
                  <a:cubicBezTo>
                    <a:pt x="18" y="152"/>
                    <a:pt x="52" y="177"/>
                    <a:pt x="89" y="177"/>
                  </a:cubicBezTo>
                  <a:cubicBezTo>
                    <a:pt x="96" y="177"/>
                    <a:pt x="103" y="176"/>
                    <a:pt x="109" y="1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3" name="任意多边形: 形状 532"/>
            <p:cNvSpPr/>
            <p:nvPr/>
          </p:nvSpPr>
          <p:spPr bwMode="auto">
            <a:xfrm>
              <a:off x="1836" y="2538"/>
              <a:ext cx="66" cy="63"/>
            </a:xfrm>
            <a:custGeom>
              <a:avLst/>
              <a:gdLst>
                <a:gd name="T0" fmla="*/ 118 w 180"/>
                <a:gd name="T1" fmla="*/ 9 h 172"/>
                <a:gd name="T2" fmla="*/ 54 w 180"/>
                <a:gd name="T3" fmla="*/ 9 h 172"/>
                <a:gd name="T4" fmla="*/ 8 w 180"/>
                <a:gd name="T5" fmla="*/ 56 h 172"/>
                <a:gd name="T6" fmla="*/ 10 w 180"/>
                <a:gd name="T7" fmla="*/ 124 h 172"/>
                <a:gd name="T8" fmla="*/ 86 w 180"/>
                <a:gd name="T9" fmla="*/ 172 h 172"/>
                <a:gd name="T10" fmla="*/ 117 w 180"/>
                <a:gd name="T11" fmla="*/ 166 h 172"/>
                <a:gd name="T12" fmla="*/ 163 w 180"/>
                <a:gd name="T13" fmla="*/ 56 h 172"/>
                <a:gd name="T14" fmla="*/ 118 w 180"/>
                <a:gd name="T15" fmla="*/ 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72">
                  <a:moveTo>
                    <a:pt x="118" y="9"/>
                  </a:moveTo>
                  <a:cubicBezTo>
                    <a:pt x="97" y="0"/>
                    <a:pt x="75" y="0"/>
                    <a:pt x="54" y="9"/>
                  </a:cubicBezTo>
                  <a:cubicBezTo>
                    <a:pt x="33" y="18"/>
                    <a:pt x="17" y="34"/>
                    <a:pt x="8" y="56"/>
                  </a:cubicBezTo>
                  <a:cubicBezTo>
                    <a:pt x="0" y="78"/>
                    <a:pt x="0" y="103"/>
                    <a:pt x="10" y="124"/>
                  </a:cubicBezTo>
                  <a:cubicBezTo>
                    <a:pt x="24" y="154"/>
                    <a:pt x="55" y="172"/>
                    <a:pt x="86" y="172"/>
                  </a:cubicBezTo>
                  <a:cubicBezTo>
                    <a:pt x="97" y="172"/>
                    <a:pt x="107" y="170"/>
                    <a:pt x="117" y="166"/>
                  </a:cubicBezTo>
                  <a:cubicBezTo>
                    <a:pt x="160" y="149"/>
                    <a:pt x="180" y="99"/>
                    <a:pt x="163" y="56"/>
                  </a:cubicBezTo>
                  <a:cubicBezTo>
                    <a:pt x="155" y="35"/>
                    <a:pt x="139" y="18"/>
                    <a:pt x="11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4" name="任意多边形: 形状 533"/>
            <p:cNvSpPr/>
            <p:nvPr/>
          </p:nvSpPr>
          <p:spPr bwMode="auto">
            <a:xfrm>
              <a:off x="1947" y="2494"/>
              <a:ext cx="65" cy="61"/>
            </a:xfrm>
            <a:custGeom>
              <a:avLst/>
              <a:gdLst>
                <a:gd name="T0" fmla="*/ 104 w 177"/>
                <a:gd name="T1" fmla="*/ 5 h 168"/>
                <a:gd name="T2" fmla="*/ 42 w 177"/>
                <a:gd name="T3" fmla="*/ 14 h 168"/>
                <a:gd name="T4" fmla="*/ 5 w 177"/>
                <a:gd name="T5" fmla="*/ 67 h 168"/>
                <a:gd name="T6" fmla="*/ 17 w 177"/>
                <a:gd name="T7" fmla="*/ 132 h 168"/>
                <a:gd name="T8" fmla="*/ 85 w 177"/>
                <a:gd name="T9" fmla="*/ 168 h 168"/>
                <a:gd name="T10" fmla="*/ 126 w 177"/>
                <a:gd name="T11" fmla="*/ 156 h 168"/>
                <a:gd name="T12" fmla="*/ 154 w 177"/>
                <a:gd name="T13" fmla="*/ 43 h 168"/>
                <a:gd name="T14" fmla="*/ 104 w 177"/>
                <a:gd name="T15" fmla="*/ 5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7" h="168">
                  <a:moveTo>
                    <a:pt x="104" y="5"/>
                  </a:moveTo>
                  <a:cubicBezTo>
                    <a:pt x="83" y="0"/>
                    <a:pt x="61" y="3"/>
                    <a:pt x="42" y="14"/>
                  </a:cubicBezTo>
                  <a:cubicBezTo>
                    <a:pt x="24" y="26"/>
                    <a:pt x="10" y="45"/>
                    <a:pt x="5" y="67"/>
                  </a:cubicBezTo>
                  <a:cubicBezTo>
                    <a:pt x="0" y="90"/>
                    <a:pt x="5" y="113"/>
                    <a:pt x="17" y="132"/>
                  </a:cubicBezTo>
                  <a:cubicBezTo>
                    <a:pt x="32" y="155"/>
                    <a:pt x="58" y="168"/>
                    <a:pt x="85" y="168"/>
                  </a:cubicBezTo>
                  <a:cubicBezTo>
                    <a:pt x="99" y="168"/>
                    <a:pt x="114" y="164"/>
                    <a:pt x="126" y="156"/>
                  </a:cubicBezTo>
                  <a:cubicBezTo>
                    <a:pt x="164" y="133"/>
                    <a:pt x="177" y="82"/>
                    <a:pt x="154" y="43"/>
                  </a:cubicBezTo>
                  <a:cubicBezTo>
                    <a:pt x="143" y="24"/>
                    <a:pt x="125" y="11"/>
                    <a:pt x="10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5" name="任意多边形: 形状 534"/>
            <p:cNvSpPr/>
            <p:nvPr/>
          </p:nvSpPr>
          <p:spPr bwMode="auto">
            <a:xfrm>
              <a:off x="2052" y="2432"/>
              <a:ext cx="62" cy="59"/>
            </a:xfrm>
            <a:custGeom>
              <a:avLst/>
              <a:gdLst>
                <a:gd name="T0" fmla="*/ 131 w 169"/>
                <a:gd name="T1" fmla="*/ 144 h 162"/>
                <a:gd name="T2" fmla="*/ 141 w 169"/>
                <a:gd name="T3" fmla="*/ 31 h 162"/>
                <a:gd name="T4" fmla="*/ 87 w 169"/>
                <a:gd name="T5" fmla="*/ 2 h 162"/>
                <a:gd name="T6" fmla="*/ 29 w 169"/>
                <a:gd name="T7" fmla="*/ 21 h 162"/>
                <a:gd name="T8" fmla="*/ 1 w 169"/>
                <a:gd name="T9" fmla="*/ 77 h 162"/>
                <a:gd name="T10" fmla="*/ 22 w 169"/>
                <a:gd name="T11" fmla="*/ 137 h 162"/>
                <a:gd name="T12" fmla="*/ 80 w 169"/>
                <a:gd name="T13" fmla="*/ 162 h 162"/>
                <a:gd name="T14" fmla="*/ 131 w 169"/>
                <a:gd name="T15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62">
                  <a:moveTo>
                    <a:pt x="131" y="144"/>
                  </a:moveTo>
                  <a:cubicBezTo>
                    <a:pt x="164" y="115"/>
                    <a:pt x="169" y="65"/>
                    <a:pt x="141" y="31"/>
                  </a:cubicBezTo>
                  <a:cubicBezTo>
                    <a:pt x="128" y="14"/>
                    <a:pt x="108" y="4"/>
                    <a:pt x="87" y="2"/>
                  </a:cubicBezTo>
                  <a:cubicBezTo>
                    <a:pt x="65" y="0"/>
                    <a:pt x="45" y="7"/>
                    <a:pt x="29" y="21"/>
                  </a:cubicBezTo>
                  <a:cubicBezTo>
                    <a:pt x="13" y="35"/>
                    <a:pt x="3" y="55"/>
                    <a:pt x="1" y="77"/>
                  </a:cubicBezTo>
                  <a:cubicBezTo>
                    <a:pt x="0" y="99"/>
                    <a:pt x="8" y="121"/>
                    <a:pt x="22" y="137"/>
                  </a:cubicBezTo>
                  <a:cubicBezTo>
                    <a:pt x="38" y="154"/>
                    <a:pt x="59" y="162"/>
                    <a:pt x="80" y="162"/>
                  </a:cubicBezTo>
                  <a:cubicBezTo>
                    <a:pt x="98" y="162"/>
                    <a:pt x="116" y="156"/>
                    <a:pt x="131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6" name="任意多边形: 形状 535"/>
            <p:cNvSpPr/>
            <p:nvPr/>
          </p:nvSpPr>
          <p:spPr bwMode="auto">
            <a:xfrm>
              <a:off x="2148" y="2354"/>
              <a:ext cx="60" cy="57"/>
            </a:xfrm>
            <a:custGeom>
              <a:avLst/>
              <a:gdLst>
                <a:gd name="T0" fmla="*/ 20 w 164"/>
                <a:gd name="T1" fmla="*/ 27 h 156"/>
                <a:gd name="T2" fmla="*/ 2 w 164"/>
                <a:gd name="T3" fmla="*/ 86 h 156"/>
                <a:gd name="T4" fmla="*/ 31 w 164"/>
                <a:gd name="T5" fmla="*/ 140 h 156"/>
                <a:gd name="T6" fmla="*/ 78 w 164"/>
                <a:gd name="T7" fmla="*/ 156 h 156"/>
                <a:gd name="T8" fmla="*/ 137 w 164"/>
                <a:gd name="T9" fmla="*/ 130 h 156"/>
                <a:gd name="T10" fmla="*/ 129 w 164"/>
                <a:gd name="T11" fmla="*/ 20 h 156"/>
                <a:gd name="T12" fmla="*/ 73 w 164"/>
                <a:gd name="T13" fmla="*/ 1 h 156"/>
                <a:gd name="T14" fmla="*/ 20 w 164"/>
                <a:gd name="T15" fmla="*/ 27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4" h="156">
                  <a:moveTo>
                    <a:pt x="20" y="27"/>
                  </a:moveTo>
                  <a:cubicBezTo>
                    <a:pt x="7" y="43"/>
                    <a:pt x="0" y="65"/>
                    <a:pt x="2" y="86"/>
                  </a:cubicBezTo>
                  <a:cubicBezTo>
                    <a:pt x="4" y="108"/>
                    <a:pt x="15" y="127"/>
                    <a:pt x="31" y="140"/>
                  </a:cubicBezTo>
                  <a:cubicBezTo>
                    <a:pt x="45" y="151"/>
                    <a:pt x="62" y="156"/>
                    <a:pt x="78" y="156"/>
                  </a:cubicBezTo>
                  <a:cubicBezTo>
                    <a:pt x="100" y="156"/>
                    <a:pt x="122" y="147"/>
                    <a:pt x="137" y="130"/>
                  </a:cubicBezTo>
                  <a:cubicBezTo>
                    <a:pt x="164" y="97"/>
                    <a:pt x="161" y="48"/>
                    <a:pt x="129" y="20"/>
                  </a:cubicBezTo>
                  <a:cubicBezTo>
                    <a:pt x="114" y="6"/>
                    <a:pt x="95" y="0"/>
                    <a:pt x="73" y="1"/>
                  </a:cubicBezTo>
                  <a:cubicBezTo>
                    <a:pt x="53" y="2"/>
                    <a:pt x="34" y="12"/>
                    <a:pt x="20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7" name="任意多边形: 形状 536"/>
            <p:cNvSpPr/>
            <p:nvPr/>
          </p:nvSpPr>
          <p:spPr bwMode="auto">
            <a:xfrm>
              <a:off x="2232" y="2258"/>
              <a:ext cx="59" cy="56"/>
            </a:xfrm>
            <a:custGeom>
              <a:avLst/>
              <a:gdLst>
                <a:gd name="T0" fmla="*/ 14 w 162"/>
                <a:gd name="T1" fmla="*/ 38 h 154"/>
                <a:gd name="T2" fmla="*/ 5 w 162"/>
                <a:gd name="T3" fmla="*/ 98 h 154"/>
                <a:gd name="T4" fmla="*/ 41 w 162"/>
                <a:gd name="T5" fmla="*/ 145 h 154"/>
                <a:gd name="T6" fmla="*/ 77 w 162"/>
                <a:gd name="T7" fmla="*/ 154 h 154"/>
                <a:gd name="T8" fmla="*/ 141 w 162"/>
                <a:gd name="T9" fmla="*/ 118 h 154"/>
                <a:gd name="T10" fmla="*/ 117 w 162"/>
                <a:gd name="T11" fmla="*/ 14 h 154"/>
                <a:gd name="T12" fmla="*/ 61 w 162"/>
                <a:gd name="T13" fmla="*/ 4 h 154"/>
                <a:gd name="T14" fmla="*/ 14 w 162"/>
                <a:gd name="T15" fmla="*/ 3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54">
                  <a:moveTo>
                    <a:pt x="14" y="38"/>
                  </a:moveTo>
                  <a:cubicBezTo>
                    <a:pt x="3" y="56"/>
                    <a:pt x="0" y="77"/>
                    <a:pt x="5" y="98"/>
                  </a:cubicBezTo>
                  <a:cubicBezTo>
                    <a:pt x="11" y="118"/>
                    <a:pt x="24" y="135"/>
                    <a:pt x="41" y="145"/>
                  </a:cubicBezTo>
                  <a:cubicBezTo>
                    <a:pt x="52" y="151"/>
                    <a:pt x="64" y="154"/>
                    <a:pt x="77" y="154"/>
                  </a:cubicBezTo>
                  <a:cubicBezTo>
                    <a:pt x="102" y="154"/>
                    <a:pt x="127" y="141"/>
                    <a:pt x="141" y="118"/>
                  </a:cubicBezTo>
                  <a:cubicBezTo>
                    <a:pt x="162" y="82"/>
                    <a:pt x="152" y="36"/>
                    <a:pt x="117" y="14"/>
                  </a:cubicBezTo>
                  <a:cubicBezTo>
                    <a:pt x="100" y="3"/>
                    <a:pt x="80" y="0"/>
                    <a:pt x="61" y="4"/>
                  </a:cubicBezTo>
                  <a:cubicBezTo>
                    <a:pt x="41" y="9"/>
                    <a:pt x="24" y="21"/>
                    <a:pt x="14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8" name="任意多边形: 形状 537"/>
            <p:cNvSpPr/>
            <p:nvPr/>
          </p:nvSpPr>
          <p:spPr bwMode="auto">
            <a:xfrm>
              <a:off x="2299" y="2154"/>
              <a:ext cx="57" cy="54"/>
            </a:xfrm>
            <a:custGeom>
              <a:avLst/>
              <a:gdLst>
                <a:gd name="T0" fmla="*/ 50 w 157"/>
                <a:gd name="T1" fmla="*/ 145 h 149"/>
                <a:gd name="T2" fmla="*/ 74 w 157"/>
                <a:gd name="T3" fmla="*/ 149 h 149"/>
                <a:gd name="T4" fmla="*/ 142 w 157"/>
                <a:gd name="T5" fmla="*/ 104 h 149"/>
                <a:gd name="T6" fmla="*/ 103 w 157"/>
                <a:gd name="T7" fmla="*/ 8 h 149"/>
                <a:gd name="T8" fmla="*/ 48 w 157"/>
                <a:gd name="T9" fmla="*/ 7 h 149"/>
                <a:gd name="T10" fmla="*/ 8 w 157"/>
                <a:gd name="T11" fmla="*/ 47 h 149"/>
                <a:gd name="T12" fmla="*/ 9 w 157"/>
                <a:gd name="T13" fmla="*/ 106 h 149"/>
                <a:gd name="T14" fmla="*/ 50 w 157"/>
                <a:gd name="T15" fmla="*/ 145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" h="149">
                  <a:moveTo>
                    <a:pt x="50" y="145"/>
                  </a:moveTo>
                  <a:cubicBezTo>
                    <a:pt x="58" y="148"/>
                    <a:pt x="66" y="149"/>
                    <a:pt x="74" y="149"/>
                  </a:cubicBezTo>
                  <a:cubicBezTo>
                    <a:pt x="103" y="149"/>
                    <a:pt x="130" y="132"/>
                    <a:pt x="142" y="104"/>
                  </a:cubicBezTo>
                  <a:cubicBezTo>
                    <a:pt x="157" y="67"/>
                    <a:pt x="140" y="23"/>
                    <a:pt x="103" y="8"/>
                  </a:cubicBezTo>
                  <a:cubicBezTo>
                    <a:pt x="85" y="0"/>
                    <a:pt x="66" y="0"/>
                    <a:pt x="48" y="7"/>
                  </a:cubicBezTo>
                  <a:cubicBezTo>
                    <a:pt x="30" y="15"/>
                    <a:pt x="15" y="29"/>
                    <a:pt x="8" y="47"/>
                  </a:cubicBezTo>
                  <a:cubicBezTo>
                    <a:pt x="0" y="66"/>
                    <a:pt x="1" y="87"/>
                    <a:pt x="9" y="106"/>
                  </a:cubicBezTo>
                  <a:cubicBezTo>
                    <a:pt x="17" y="124"/>
                    <a:pt x="32" y="138"/>
                    <a:pt x="50" y="1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39" name="任意多边形: 形状 538"/>
            <p:cNvSpPr/>
            <p:nvPr/>
          </p:nvSpPr>
          <p:spPr bwMode="auto">
            <a:xfrm>
              <a:off x="2348" y="2043"/>
              <a:ext cx="55" cy="53"/>
            </a:xfrm>
            <a:custGeom>
              <a:avLst/>
              <a:gdLst>
                <a:gd name="T0" fmla="*/ 141 w 151"/>
                <a:gd name="T1" fmla="*/ 90 h 145"/>
                <a:gd name="T2" fmla="*/ 90 w 151"/>
                <a:gd name="T3" fmla="*/ 4 h 145"/>
                <a:gd name="T4" fmla="*/ 37 w 151"/>
                <a:gd name="T5" fmla="*/ 12 h 145"/>
                <a:gd name="T6" fmla="*/ 5 w 151"/>
                <a:gd name="T7" fmla="*/ 57 h 145"/>
                <a:gd name="T8" fmla="*/ 15 w 151"/>
                <a:gd name="T9" fmla="*/ 113 h 145"/>
                <a:gd name="T10" fmla="*/ 60 w 151"/>
                <a:gd name="T11" fmla="*/ 144 h 145"/>
                <a:gd name="T12" fmla="*/ 73 w 151"/>
                <a:gd name="T13" fmla="*/ 145 h 145"/>
                <a:gd name="T14" fmla="*/ 141 w 151"/>
                <a:gd name="T15" fmla="*/ 9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1" h="145">
                  <a:moveTo>
                    <a:pt x="141" y="90"/>
                  </a:moveTo>
                  <a:cubicBezTo>
                    <a:pt x="151" y="52"/>
                    <a:pt x="128" y="14"/>
                    <a:pt x="90" y="4"/>
                  </a:cubicBezTo>
                  <a:cubicBezTo>
                    <a:pt x="72" y="0"/>
                    <a:pt x="53" y="3"/>
                    <a:pt x="37" y="12"/>
                  </a:cubicBezTo>
                  <a:cubicBezTo>
                    <a:pt x="21" y="22"/>
                    <a:pt x="9" y="38"/>
                    <a:pt x="5" y="57"/>
                  </a:cubicBezTo>
                  <a:cubicBezTo>
                    <a:pt x="0" y="76"/>
                    <a:pt x="4" y="96"/>
                    <a:pt x="15" y="113"/>
                  </a:cubicBezTo>
                  <a:cubicBezTo>
                    <a:pt x="25" y="129"/>
                    <a:pt x="42" y="140"/>
                    <a:pt x="60" y="144"/>
                  </a:cubicBezTo>
                  <a:cubicBezTo>
                    <a:pt x="64" y="145"/>
                    <a:pt x="69" y="145"/>
                    <a:pt x="73" y="145"/>
                  </a:cubicBezTo>
                  <a:cubicBezTo>
                    <a:pt x="104" y="145"/>
                    <a:pt x="134" y="123"/>
                    <a:pt x="14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0" name="任意多边形: 形状 539"/>
            <p:cNvSpPr/>
            <p:nvPr/>
          </p:nvSpPr>
          <p:spPr bwMode="auto">
            <a:xfrm>
              <a:off x="2380" y="1927"/>
              <a:ext cx="51" cy="51"/>
            </a:xfrm>
            <a:custGeom>
              <a:avLst/>
              <a:gdLst>
                <a:gd name="T0" fmla="*/ 70 w 141"/>
                <a:gd name="T1" fmla="*/ 140 h 140"/>
                <a:gd name="T2" fmla="*/ 138 w 141"/>
                <a:gd name="T3" fmla="*/ 76 h 140"/>
                <a:gd name="T4" fmla="*/ 76 w 141"/>
                <a:gd name="T5" fmla="*/ 2 h 140"/>
                <a:gd name="T6" fmla="*/ 26 w 141"/>
                <a:gd name="T7" fmla="*/ 17 h 140"/>
                <a:gd name="T8" fmla="*/ 2 w 141"/>
                <a:gd name="T9" fmla="*/ 65 h 140"/>
                <a:gd name="T10" fmla="*/ 19 w 141"/>
                <a:gd name="T11" fmla="*/ 117 h 140"/>
                <a:gd name="T12" fmla="*/ 68 w 141"/>
                <a:gd name="T13" fmla="*/ 140 h 140"/>
                <a:gd name="T14" fmla="*/ 70 w 141"/>
                <a:gd name="T1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1" h="140">
                  <a:moveTo>
                    <a:pt x="70" y="140"/>
                  </a:moveTo>
                  <a:cubicBezTo>
                    <a:pt x="104" y="140"/>
                    <a:pt x="135" y="112"/>
                    <a:pt x="138" y="76"/>
                  </a:cubicBezTo>
                  <a:cubicBezTo>
                    <a:pt x="141" y="39"/>
                    <a:pt x="113" y="5"/>
                    <a:pt x="76" y="2"/>
                  </a:cubicBezTo>
                  <a:cubicBezTo>
                    <a:pt x="58" y="0"/>
                    <a:pt x="40" y="6"/>
                    <a:pt x="26" y="17"/>
                  </a:cubicBezTo>
                  <a:cubicBezTo>
                    <a:pt x="12" y="29"/>
                    <a:pt x="3" y="46"/>
                    <a:pt x="2" y="65"/>
                  </a:cubicBezTo>
                  <a:cubicBezTo>
                    <a:pt x="0" y="84"/>
                    <a:pt x="7" y="103"/>
                    <a:pt x="19" y="117"/>
                  </a:cubicBezTo>
                  <a:cubicBezTo>
                    <a:pt x="32" y="131"/>
                    <a:pt x="49" y="140"/>
                    <a:pt x="68" y="140"/>
                  </a:cubicBezTo>
                  <a:cubicBezTo>
                    <a:pt x="68" y="140"/>
                    <a:pt x="69" y="140"/>
                    <a:pt x="70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1" name="任意多边形: 形状 540"/>
            <p:cNvSpPr/>
            <p:nvPr/>
          </p:nvSpPr>
          <p:spPr bwMode="auto">
            <a:xfrm>
              <a:off x="2394" y="1809"/>
              <a:ext cx="50" cy="49"/>
            </a:xfrm>
            <a:custGeom>
              <a:avLst/>
              <a:gdLst>
                <a:gd name="T0" fmla="*/ 2 w 136"/>
                <a:gd name="T1" fmla="*/ 72 h 134"/>
                <a:gd name="T2" fmla="*/ 26 w 136"/>
                <a:gd name="T3" fmla="*/ 119 h 134"/>
                <a:gd name="T4" fmla="*/ 68 w 136"/>
                <a:gd name="T5" fmla="*/ 134 h 134"/>
                <a:gd name="T6" fmla="*/ 76 w 136"/>
                <a:gd name="T7" fmla="*/ 134 h 134"/>
                <a:gd name="T8" fmla="*/ 133 w 136"/>
                <a:gd name="T9" fmla="*/ 63 h 134"/>
                <a:gd name="T10" fmla="*/ 111 w 136"/>
                <a:gd name="T11" fmla="*/ 17 h 134"/>
                <a:gd name="T12" fmla="*/ 63 w 136"/>
                <a:gd name="T13" fmla="*/ 1 h 134"/>
                <a:gd name="T14" fmla="*/ 2 w 136"/>
                <a:gd name="T15" fmla="*/ 72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134">
                  <a:moveTo>
                    <a:pt x="2" y="72"/>
                  </a:moveTo>
                  <a:cubicBezTo>
                    <a:pt x="3" y="90"/>
                    <a:pt x="12" y="107"/>
                    <a:pt x="26" y="119"/>
                  </a:cubicBezTo>
                  <a:cubicBezTo>
                    <a:pt x="38" y="129"/>
                    <a:pt x="53" y="134"/>
                    <a:pt x="68" y="134"/>
                  </a:cubicBezTo>
                  <a:cubicBezTo>
                    <a:pt x="71" y="134"/>
                    <a:pt x="73" y="134"/>
                    <a:pt x="76" y="134"/>
                  </a:cubicBezTo>
                  <a:cubicBezTo>
                    <a:pt x="110" y="130"/>
                    <a:pt x="136" y="99"/>
                    <a:pt x="133" y="63"/>
                  </a:cubicBezTo>
                  <a:cubicBezTo>
                    <a:pt x="132" y="45"/>
                    <a:pt x="124" y="28"/>
                    <a:pt x="111" y="17"/>
                  </a:cubicBezTo>
                  <a:cubicBezTo>
                    <a:pt x="97" y="5"/>
                    <a:pt x="81" y="0"/>
                    <a:pt x="63" y="1"/>
                  </a:cubicBezTo>
                  <a:cubicBezTo>
                    <a:pt x="27" y="3"/>
                    <a:pt x="0" y="35"/>
                    <a:pt x="2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2" name="任意多边形: 形状 541"/>
            <p:cNvSpPr/>
            <p:nvPr/>
          </p:nvSpPr>
          <p:spPr bwMode="auto">
            <a:xfrm>
              <a:off x="2389" y="1689"/>
              <a:ext cx="51" cy="49"/>
            </a:xfrm>
            <a:custGeom>
              <a:avLst/>
              <a:gdLst>
                <a:gd name="T0" fmla="*/ 104 w 140"/>
                <a:gd name="T1" fmla="*/ 12 h 132"/>
                <a:gd name="T2" fmla="*/ 56 w 140"/>
                <a:gd name="T3" fmla="*/ 4 h 132"/>
                <a:gd name="T4" fmla="*/ 8 w 140"/>
                <a:gd name="T5" fmla="*/ 81 h 132"/>
                <a:gd name="T6" fmla="*/ 38 w 140"/>
                <a:gd name="T7" fmla="*/ 123 h 132"/>
                <a:gd name="T8" fmla="*/ 71 w 140"/>
                <a:gd name="T9" fmla="*/ 132 h 132"/>
                <a:gd name="T10" fmla="*/ 87 w 140"/>
                <a:gd name="T11" fmla="*/ 129 h 132"/>
                <a:gd name="T12" fmla="*/ 132 w 140"/>
                <a:gd name="T13" fmla="*/ 53 h 132"/>
                <a:gd name="T14" fmla="*/ 104 w 140"/>
                <a:gd name="T15" fmla="*/ 1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32">
                  <a:moveTo>
                    <a:pt x="104" y="12"/>
                  </a:moveTo>
                  <a:cubicBezTo>
                    <a:pt x="90" y="3"/>
                    <a:pt x="73" y="0"/>
                    <a:pt x="56" y="4"/>
                  </a:cubicBezTo>
                  <a:cubicBezTo>
                    <a:pt x="22" y="12"/>
                    <a:pt x="0" y="46"/>
                    <a:pt x="8" y="81"/>
                  </a:cubicBezTo>
                  <a:cubicBezTo>
                    <a:pt x="12" y="98"/>
                    <a:pt x="23" y="114"/>
                    <a:pt x="38" y="123"/>
                  </a:cubicBezTo>
                  <a:cubicBezTo>
                    <a:pt x="48" y="129"/>
                    <a:pt x="59" y="132"/>
                    <a:pt x="71" y="132"/>
                  </a:cubicBezTo>
                  <a:cubicBezTo>
                    <a:pt x="76" y="132"/>
                    <a:pt x="82" y="131"/>
                    <a:pt x="87" y="129"/>
                  </a:cubicBezTo>
                  <a:cubicBezTo>
                    <a:pt x="120" y="120"/>
                    <a:pt x="140" y="87"/>
                    <a:pt x="132" y="53"/>
                  </a:cubicBezTo>
                  <a:cubicBezTo>
                    <a:pt x="128" y="36"/>
                    <a:pt x="118" y="22"/>
                    <a:pt x="10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3" name="任意多边形: 形状 542"/>
            <p:cNvSpPr/>
            <p:nvPr/>
          </p:nvSpPr>
          <p:spPr bwMode="auto">
            <a:xfrm>
              <a:off x="2368" y="1572"/>
              <a:ext cx="51" cy="47"/>
            </a:xfrm>
            <a:custGeom>
              <a:avLst/>
              <a:gdLst>
                <a:gd name="T0" fmla="*/ 12 w 138"/>
                <a:gd name="T1" fmla="*/ 87 h 127"/>
                <a:gd name="T2" fmla="*/ 46 w 138"/>
                <a:gd name="T3" fmla="*/ 122 h 127"/>
                <a:gd name="T4" fmla="*/ 70 w 138"/>
                <a:gd name="T5" fmla="*/ 127 h 127"/>
                <a:gd name="T6" fmla="*/ 95 w 138"/>
                <a:gd name="T7" fmla="*/ 121 h 127"/>
                <a:gd name="T8" fmla="*/ 126 w 138"/>
                <a:gd name="T9" fmla="*/ 41 h 127"/>
                <a:gd name="T10" fmla="*/ 93 w 138"/>
                <a:gd name="T11" fmla="*/ 7 h 127"/>
                <a:gd name="T12" fmla="*/ 47 w 138"/>
                <a:gd name="T13" fmla="*/ 6 h 127"/>
                <a:gd name="T14" fmla="*/ 12 w 138"/>
                <a:gd name="T15" fmla="*/ 8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27">
                  <a:moveTo>
                    <a:pt x="12" y="87"/>
                  </a:moveTo>
                  <a:cubicBezTo>
                    <a:pt x="18" y="103"/>
                    <a:pt x="30" y="116"/>
                    <a:pt x="46" y="122"/>
                  </a:cubicBezTo>
                  <a:cubicBezTo>
                    <a:pt x="54" y="125"/>
                    <a:pt x="62" y="127"/>
                    <a:pt x="70" y="127"/>
                  </a:cubicBezTo>
                  <a:cubicBezTo>
                    <a:pt x="78" y="127"/>
                    <a:pt x="87" y="125"/>
                    <a:pt x="95" y="121"/>
                  </a:cubicBezTo>
                  <a:cubicBezTo>
                    <a:pt x="124" y="107"/>
                    <a:pt x="138" y="72"/>
                    <a:pt x="126" y="41"/>
                  </a:cubicBezTo>
                  <a:cubicBezTo>
                    <a:pt x="120" y="26"/>
                    <a:pt x="109" y="13"/>
                    <a:pt x="93" y="7"/>
                  </a:cubicBezTo>
                  <a:cubicBezTo>
                    <a:pt x="78" y="0"/>
                    <a:pt x="62" y="0"/>
                    <a:pt x="47" y="6"/>
                  </a:cubicBezTo>
                  <a:cubicBezTo>
                    <a:pt x="15" y="19"/>
                    <a:pt x="0" y="55"/>
                    <a:pt x="12" y="8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4" name="任意多边形: 形状 543"/>
            <p:cNvSpPr/>
            <p:nvPr/>
          </p:nvSpPr>
          <p:spPr bwMode="auto">
            <a:xfrm>
              <a:off x="2330" y="1459"/>
              <a:ext cx="50" cy="45"/>
            </a:xfrm>
            <a:custGeom>
              <a:avLst/>
              <a:gdLst>
                <a:gd name="T0" fmla="*/ 17 w 135"/>
                <a:gd name="T1" fmla="*/ 93 h 123"/>
                <a:gd name="T2" fmla="*/ 55 w 135"/>
                <a:gd name="T3" fmla="*/ 121 h 123"/>
                <a:gd name="T4" fmla="*/ 68 w 135"/>
                <a:gd name="T5" fmla="*/ 123 h 123"/>
                <a:gd name="T6" fmla="*/ 101 w 135"/>
                <a:gd name="T7" fmla="*/ 113 h 123"/>
                <a:gd name="T8" fmla="*/ 119 w 135"/>
                <a:gd name="T9" fmla="*/ 32 h 123"/>
                <a:gd name="T10" fmla="*/ 83 w 135"/>
                <a:gd name="T11" fmla="*/ 4 h 123"/>
                <a:gd name="T12" fmla="*/ 38 w 135"/>
                <a:gd name="T13" fmla="*/ 11 h 123"/>
                <a:gd name="T14" fmla="*/ 17 w 135"/>
                <a:gd name="T15" fmla="*/ 9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5" h="123">
                  <a:moveTo>
                    <a:pt x="17" y="93"/>
                  </a:moveTo>
                  <a:cubicBezTo>
                    <a:pt x="25" y="107"/>
                    <a:pt x="39" y="117"/>
                    <a:pt x="55" y="121"/>
                  </a:cubicBezTo>
                  <a:cubicBezTo>
                    <a:pt x="59" y="122"/>
                    <a:pt x="64" y="123"/>
                    <a:pt x="68" y="123"/>
                  </a:cubicBezTo>
                  <a:cubicBezTo>
                    <a:pt x="80" y="123"/>
                    <a:pt x="91" y="119"/>
                    <a:pt x="101" y="113"/>
                  </a:cubicBezTo>
                  <a:cubicBezTo>
                    <a:pt x="127" y="95"/>
                    <a:pt x="135" y="60"/>
                    <a:pt x="119" y="32"/>
                  </a:cubicBezTo>
                  <a:cubicBezTo>
                    <a:pt x="111" y="18"/>
                    <a:pt x="98" y="8"/>
                    <a:pt x="83" y="4"/>
                  </a:cubicBezTo>
                  <a:cubicBezTo>
                    <a:pt x="68" y="0"/>
                    <a:pt x="52" y="3"/>
                    <a:pt x="38" y="11"/>
                  </a:cubicBezTo>
                  <a:cubicBezTo>
                    <a:pt x="10" y="28"/>
                    <a:pt x="0" y="64"/>
                    <a:pt x="17" y="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5" name="任意多边形: 形状 544"/>
            <p:cNvSpPr/>
            <p:nvPr/>
          </p:nvSpPr>
          <p:spPr bwMode="auto">
            <a:xfrm>
              <a:off x="2276" y="1352"/>
              <a:ext cx="47" cy="42"/>
            </a:xfrm>
            <a:custGeom>
              <a:avLst/>
              <a:gdLst>
                <a:gd name="T0" fmla="*/ 60 w 128"/>
                <a:gd name="T1" fmla="*/ 117 h 117"/>
                <a:gd name="T2" fmla="*/ 64 w 128"/>
                <a:gd name="T3" fmla="*/ 117 h 117"/>
                <a:gd name="T4" fmla="*/ 103 w 128"/>
                <a:gd name="T5" fmla="*/ 102 h 117"/>
                <a:gd name="T6" fmla="*/ 108 w 128"/>
                <a:gd name="T7" fmla="*/ 22 h 117"/>
                <a:gd name="T8" fmla="*/ 69 w 128"/>
                <a:gd name="T9" fmla="*/ 2 h 117"/>
                <a:gd name="T10" fmla="*/ 28 w 128"/>
                <a:gd name="T11" fmla="*/ 15 h 117"/>
                <a:gd name="T12" fmla="*/ 20 w 128"/>
                <a:gd name="T13" fmla="*/ 96 h 117"/>
                <a:gd name="T14" fmla="*/ 60 w 128"/>
                <a:gd name="T15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8" h="117">
                  <a:moveTo>
                    <a:pt x="60" y="117"/>
                  </a:moveTo>
                  <a:cubicBezTo>
                    <a:pt x="62" y="117"/>
                    <a:pt x="63" y="117"/>
                    <a:pt x="64" y="117"/>
                  </a:cubicBezTo>
                  <a:cubicBezTo>
                    <a:pt x="78" y="117"/>
                    <a:pt x="92" y="112"/>
                    <a:pt x="103" y="102"/>
                  </a:cubicBezTo>
                  <a:cubicBezTo>
                    <a:pt x="125" y="81"/>
                    <a:pt x="128" y="46"/>
                    <a:pt x="108" y="22"/>
                  </a:cubicBezTo>
                  <a:cubicBezTo>
                    <a:pt x="98" y="10"/>
                    <a:pt x="85" y="3"/>
                    <a:pt x="69" y="2"/>
                  </a:cubicBezTo>
                  <a:cubicBezTo>
                    <a:pt x="55" y="0"/>
                    <a:pt x="39" y="5"/>
                    <a:pt x="28" y="15"/>
                  </a:cubicBezTo>
                  <a:cubicBezTo>
                    <a:pt x="4" y="35"/>
                    <a:pt x="0" y="71"/>
                    <a:pt x="20" y="96"/>
                  </a:cubicBezTo>
                  <a:cubicBezTo>
                    <a:pt x="30" y="108"/>
                    <a:pt x="44" y="116"/>
                    <a:pt x="60" y="1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6" name="任意多边形: 形状 545"/>
            <p:cNvSpPr/>
            <p:nvPr/>
          </p:nvSpPr>
          <p:spPr bwMode="auto">
            <a:xfrm>
              <a:off x="2205" y="1253"/>
              <a:ext cx="45" cy="40"/>
            </a:xfrm>
            <a:custGeom>
              <a:avLst/>
              <a:gdLst>
                <a:gd name="T0" fmla="*/ 98 w 123"/>
                <a:gd name="T1" fmla="*/ 14 h 111"/>
                <a:gd name="T2" fmla="*/ 58 w 123"/>
                <a:gd name="T3" fmla="*/ 0 h 111"/>
                <a:gd name="T4" fmla="*/ 20 w 123"/>
                <a:gd name="T5" fmla="*/ 19 h 111"/>
                <a:gd name="T6" fmla="*/ 25 w 123"/>
                <a:gd name="T7" fmla="*/ 98 h 111"/>
                <a:gd name="T8" fmla="*/ 61 w 123"/>
                <a:gd name="T9" fmla="*/ 111 h 111"/>
                <a:gd name="T10" fmla="*/ 66 w 123"/>
                <a:gd name="T11" fmla="*/ 111 h 111"/>
                <a:gd name="T12" fmla="*/ 105 w 123"/>
                <a:gd name="T13" fmla="*/ 90 h 111"/>
                <a:gd name="T14" fmla="*/ 98 w 123"/>
                <a:gd name="T15" fmla="*/ 1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3" h="111">
                  <a:moveTo>
                    <a:pt x="98" y="14"/>
                  </a:moveTo>
                  <a:cubicBezTo>
                    <a:pt x="87" y="4"/>
                    <a:pt x="73" y="0"/>
                    <a:pt x="58" y="0"/>
                  </a:cubicBezTo>
                  <a:cubicBezTo>
                    <a:pt x="43" y="1"/>
                    <a:pt x="30" y="8"/>
                    <a:pt x="20" y="19"/>
                  </a:cubicBezTo>
                  <a:cubicBezTo>
                    <a:pt x="0" y="42"/>
                    <a:pt x="3" y="77"/>
                    <a:pt x="25" y="98"/>
                  </a:cubicBezTo>
                  <a:cubicBezTo>
                    <a:pt x="35" y="106"/>
                    <a:pt x="48" y="111"/>
                    <a:pt x="61" y="111"/>
                  </a:cubicBezTo>
                  <a:cubicBezTo>
                    <a:pt x="63" y="111"/>
                    <a:pt x="65" y="111"/>
                    <a:pt x="66" y="111"/>
                  </a:cubicBezTo>
                  <a:cubicBezTo>
                    <a:pt x="81" y="110"/>
                    <a:pt x="95" y="102"/>
                    <a:pt x="105" y="90"/>
                  </a:cubicBezTo>
                  <a:cubicBezTo>
                    <a:pt x="123" y="67"/>
                    <a:pt x="120" y="34"/>
                    <a:pt x="9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7" name="任意多边形: 形状 546"/>
            <p:cNvSpPr/>
            <p:nvPr/>
          </p:nvSpPr>
          <p:spPr bwMode="auto">
            <a:xfrm>
              <a:off x="2116" y="1163"/>
              <a:ext cx="44" cy="39"/>
            </a:xfrm>
            <a:custGeom>
              <a:avLst/>
              <a:gdLst>
                <a:gd name="T0" fmla="*/ 32 w 120"/>
                <a:gd name="T1" fmla="*/ 100 h 108"/>
                <a:gd name="T2" fmla="*/ 60 w 120"/>
                <a:gd name="T3" fmla="*/ 108 h 108"/>
                <a:gd name="T4" fmla="*/ 73 w 120"/>
                <a:gd name="T5" fmla="*/ 107 h 108"/>
                <a:gd name="T6" fmla="*/ 106 w 120"/>
                <a:gd name="T7" fmla="*/ 81 h 108"/>
                <a:gd name="T8" fmla="*/ 88 w 120"/>
                <a:gd name="T9" fmla="*/ 10 h 108"/>
                <a:gd name="T10" fmla="*/ 48 w 120"/>
                <a:gd name="T11" fmla="*/ 3 h 108"/>
                <a:gd name="T12" fmla="*/ 15 w 120"/>
                <a:gd name="T13" fmla="*/ 27 h 108"/>
                <a:gd name="T14" fmla="*/ 32 w 120"/>
                <a:gd name="T15" fmla="*/ 10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0" h="108">
                  <a:moveTo>
                    <a:pt x="32" y="100"/>
                  </a:moveTo>
                  <a:cubicBezTo>
                    <a:pt x="41" y="106"/>
                    <a:pt x="50" y="108"/>
                    <a:pt x="60" y="108"/>
                  </a:cubicBezTo>
                  <a:cubicBezTo>
                    <a:pt x="65" y="108"/>
                    <a:pt x="69" y="108"/>
                    <a:pt x="73" y="107"/>
                  </a:cubicBezTo>
                  <a:cubicBezTo>
                    <a:pt x="87" y="103"/>
                    <a:pt x="99" y="94"/>
                    <a:pt x="106" y="81"/>
                  </a:cubicBezTo>
                  <a:cubicBezTo>
                    <a:pt x="120" y="56"/>
                    <a:pt x="112" y="25"/>
                    <a:pt x="88" y="10"/>
                  </a:cubicBezTo>
                  <a:cubicBezTo>
                    <a:pt x="76" y="2"/>
                    <a:pt x="62" y="0"/>
                    <a:pt x="48" y="3"/>
                  </a:cubicBezTo>
                  <a:cubicBezTo>
                    <a:pt x="34" y="6"/>
                    <a:pt x="23" y="15"/>
                    <a:pt x="15" y="27"/>
                  </a:cubicBezTo>
                  <a:cubicBezTo>
                    <a:pt x="0" y="52"/>
                    <a:pt x="8" y="85"/>
                    <a:pt x="3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8" name="任意多边形: 形状 547"/>
            <p:cNvSpPr/>
            <p:nvPr/>
          </p:nvSpPr>
          <p:spPr bwMode="auto">
            <a:xfrm>
              <a:off x="2017" y="1091"/>
              <a:ext cx="42" cy="38"/>
            </a:xfrm>
            <a:custGeom>
              <a:avLst/>
              <a:gdLst>
                <a:gd name="T0" fmla="*/ 57 w 114"/>
                <a:gd name="T1" fmla="*/ 104 h 104"/>
                <a:gd name="T2" fmla="*/ 77 w 114"/>
                <a:gd name="T3" fmla="*/ 99 h 104"/>
                <a:gd name="T4" fmla="*/ 105 w 114"/>
                <a:gd name="T5" fmla="*/ 70 h 104"/>
                <a:gd name="T6" fmla="*/ 76 w 114"/>
                <a:gd name="T7" fmla="*/ 5 h 104"/>
                <a:gd name="T8" fmla="*/ 38 w 114"/>
                <a:gd name="T9" fmla="*/ 5 h 104"/>
                <a:gd name="T10" fmla="*/ 10 w 114"/>
                <a:gd name="T11" fmla="*/ 33 h 104"/>
                <a:gd name="T12" fmla="*/ 38 w 114"/>
                <a:gd name="T13" fmla="*/ 100 h 104"/>
                <a:gd name="T14" fmla="*/ 57 w 114"/>
                <a:gd name="T15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04">
                  <a:moveTo>
                    <a:pt x="57" y="104"/>
                  </a:moveTo>
                  <a:cubicBezTo>
                    <a:pt x="64" y="104"/>
                    <a:pt x="71" y="102"/>
                    <a:pt x="77" y="99"/>
                  </a:cubicBezTo>
                  <a:cubicBezTo>
                    <a:pt x="90" y="94"/>
                    <a:pt x="100" y="83"/>
                    <a:pt x="105" y="70"/>
                  </a:cubicBezTo>
                  <a:cubicBezTo>
                    <a:pt x="114" y="44"/>
                    <a:pt x="101" y="15"/>
                    <a:pt x="76" y="5"/>
                  </a:cubicBezTo>
                  <a:cubicBezTo>
                    <a:pt x="64" y="0"/>
                    <a:pt x="50" y="0"/>
                    <a:pt x="38" y="5"/>
                  </a:cubicBezTo>
                  <a:cubicBezTo>
                    <a:pt x="25" y="10"/>
                    <a:pt x="16" y="20"/>
                    <a:pt x="10" y="33"/>
                  </a:cubicBezTo>
                  <a:cubicBezTo>
                    <a:pt x="0" y="59"/>
                    <a:pt x="12" y="89"/>
                    <a:pt x="38" y="100"/>
                  </a:cubicBezTo>
                  <a:cubicBezTo>
                    <a:pt x="44" y="102"/>
                    <a:pt x="51" y="104"/>
                    <a:pt x="57" y="1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49" name="任意多边形: 形状 548"/>
            <p:cNvSpPr/>
            <p:nvPr/>
          </p:nvSpPr>
          <p:spPr bwMode="auto">
            <a:xfrm>
              <a:off x="1911" y="1036"/>
              <a:ext cx="38" cy="36"/>
            </a:xfrm>
            <a:custGeom>
              <a:avLst/>
              <a:gdLst>
                <a:gd name="T0" fmla="*/ 27 w 105"/>
                <a:gd name="T1" fmla="*/ 9 h 100"/>
                <a:gd name="T2" fmla="*/ 6 w 105"/>
                <a:gd name="T3" fmla="*/ 40 h 100"/>
                <a:gd name="T4" fmla="*/ 42 w 105"/>
                <a:gd name="T5" fmla="*/ 99 h 100"/>
                <a:gd name="T6" fmla="*/ 53 w 105"/>
                <a:gd name="T7" fmla="*/ 100 h 100"/>
                <a:gd name="T8" fmla="*/ 79 w 105"/>
                <a:gd name="T9" fmla="*/ 92 h 100"/>
                <a:gd name="T10" fmla="*/ 101 w 105"/>
                <a:gd name="T11" fmla="*/ 60 h 100"/>
                <a:gd name="T12" fmla="*/ 64 w 105"/>
                <a:gd name="T13" fmla="*/ 3 h 100"/>
                <a:gd name="T14" fmla="*/ 27 w 105"/>
                <a:gd name="T15" fmla="*/ 9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5" h="100">
                  <a:moveTo>
                    <a:pt x="27" y="9"/>
                  </a:moveTo>
                  <a:cubicBezTo>
                    <a:pt x="16" y="16"/>
                    <a:pt x="9" y="27"/>
                    <a:pt x="6" y="40"/>
                  </a:cubicBezTo>
                  <a:cubicBezTo>
                    <a:pt x="0" y="66"/>
                    <a:pt x="16" y="93"/>
                    <a:pt x="42" y="99"/>
                  </a:cubicBezTo>
                  <a:cubicBezTo>
                    <a:pt x="46" y="99"/>
                    <a:pt x="49" y="100"/>
                    <a:pt x="53" y="100"/>
                  </a:cubicBezTo>
                  <a:cubicBezTo>
                    <a:pt x="62" y="100"/>
                    <a:pt x="71" y="97"/>
                    <a:pt x="79" y="92"/>
                  </a:cubicBezTo>
                  <a:cubicBezTo>
                    <a:pt x="90" y="85"/>
                    <a:pt x="98" y="73"/>
                    <a:pt x="101" y="60"/>
                  </a:cubicBezTo>
                  <a:cubicBezTo>
                    <a:pt x="105" y="34"/>
                    <a:pt x="89" y="9"/>
                    <a:pt x="64" y="3"/>
                  </a:cubicBezTo>
                  <a:cubicBezTo>
                    <a:pt x="51" y="0"/>
                    <a:pt x="38" y="2"/>
                    <a:pt x="2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50" name="任意多边形: 形状 549"/>
            <p:cNvSpPr/>
            <p:nvPr/>
          </p:nvSpPr>
          <p:spPr bwMode="auto">
            <a:xfrm>
              <a:off x="1800" y="999"/>
              <a:ext cx="34" cy="35"/>
            </a:xfrm>
            <a:custGeom>
              <a:avLst/>
              <a:gdLst>
                <a:gd name="T0" fmla="*/ 45 w 95"/>
                <a:gd name="T1" fmla="*/ 94 h 94"/>
                <a:gd name="T2" fmla="*/ 79 w 95"/>
                <a:gd name="T3" fmla="*/ 82 h 94"/>
                <a:gd name="T4" fmla="*/ 94 w 95"/>
                <a:gd name="T5" fmla="*/ 48 h 94"/>
                <a:gd name="T6" fmla="*/ 51 w 95"/>
                <a:gd name="T7" fmla="*/ 1 h 94"/>
                <a:gd name="T8" fmla="*/ 18 w 95"/>
                <a:gd name="T9" fmla="*/ 12 h 94"/>
                <a:gd name="T10" fmla="*/ 2 w 95"/>
                <a:gd name="T11" fmla="*/ 44 h 94"/>
                <a:gd name="T12" fmla="*/ 45 w 95"/>
                <a:gd name="T13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94">
                  <a:moveTo>
                    <a:pt x="45" y="94"/>
                  </a:moveTo>
                  <a:cubicBezTo>
                    <a:pt x="59" y="94"/>
                    <a:pt x="70" y="90"/>
                    <a:pt x="79" y="82"/>
                  </a:cubicBezTo>
                  <a:cubicBezTo>
                    <a:pt x="88" y="73"/>
                    <a:pt x="94" y="61"/>
                    <a:pt x="94" y="48"/>
                  </a:cubicBezTo>
                  <a:cubicBezTo>
                    <a:pt x="95" y="24"/>
                    <a:pt x="75" y="2"/>
                    <a:pt x="51" y="1"/>
                  </a:cubicBezTo>
                  <a:cubicBezTo>
                    <a:pt x="38" y="0"/>
                    <a:pt x="27" y="4"/>
                    <a:pt x="18" y="12"/>
                  </a:cubicBezTo>
                  <a:cubicBezTo>
                    <a:pt x="8" y="20"/>
                    <a:pt x="3" y="32"/>
                    <a:pt x="2" y="44"/>
                  </a:cubicBezTo>
                  <a:cubicBezTo>
                    <a:pt x="0" y="70"/>
                    <a:pt x="20" y="92"/>
                    <a:pt x="45" y="9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51" name="任意多边形: 形状 550"/>
            <p:cNvSpPr/>
            <p:nvPr/>
          </p:nvSpPr>
          <p:spPr bwMode="auto">
            <a:xfrm>
              <a:off x="1684" y="980"/>
              <a:ext cx="34" cy="33"/>
            </a:xfrm>
            <a:custGeom>
              <a:avLst/>
              <a:gdLst>
                <a:gd name="T0" fmla="*/ 42 w 92"/>
                <a:gd name="T1" fmla="*/ 2 h 91"/>
                <a:gd name="T2" fmla="*/ 3 w 92"/>
                <a:gd name="T3" fmla="*/ 51 h 91"/>
                <a:gd name="T4" fmla="*/ 19 w 92"/>
                <a:gd name="T5" fmla="*/ 81 h 91"/>
                <a:gd name="T6" fmla="*/ 46 w 92"/>
                <a:gd name="T7" fmla="*/ 91 h 91"/>
                <a:gd name="T8" fmla="*/ 51 w 92"/>
                <a:gd name="T9" fmla="*/ 91 h 91"/>
                <a:gd name="T10" fmla="*/ 81 w 92"/>
                <a:gd name="T11" fmla="*/ 74 h 91"/>
                <a:gd name="T12" fmla="*/ 90 w 92"/>
                <a:gd name="T13" fmla="*/ 40 h 91"/>
                <a:gd name="T14" fmla="*/ 42 w 92"/>
                <a:gd name="T1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91">
                  <a:moveTo>
                    <a:pt x="42" y="2"/>
                  </a:moveTo>
                  <a:cubicBezTo>
                    <a:pt x="18" y="5"/>
                    <a:pt x="0" y="27"/>
                    <a:pt x="3" y="51"/>
                  </a:cubicBezTo>
                  <a:cubicBezTo>
                    <a:pt x="4" y="63"/>
                    <a:pt x="9" y="74"/>
                    <a:pt x="19" y="81"/>
                  </a:cubicBezTo>
                  <a:cubicBezTo>
                    <a:pt x="27" y="88"/>
                    <a:pt x="36" y="91"/>
                    <a:pt x="46" y="91"/>
                  </a:cubicBezTo>
                  <a:cubicBezTo>
                    <a:pt x="48" y="91"/>
                    <a:pt x="49" y="91"/>
                    <a:pt x="51" y="91"/>
                  </a:cubicBezTo>
                  <a:cubicBezTo>
                    <a:pt x="63" y="90"/>
                    <a:pt x="73" y="84"/>
                    <a:pt x="81" y="74"/>
                  </a:cubicBezTo>
                  <a:cubicBezTo>
                    <a:pt x="88" y="65"/>
                    <a:pt x="92" y="52"/>
                    <a:pt x="90" y="40"/>
                  </a:cubicBezTo>
                  <a:cubicBezTo>
                    <a:pt x="87" y="17"/>
                    <a:pt x="65" y="0"/>
                    <a:pt x="4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52" name="任意多边形: 形状 551"/>
            <p:cNvSpPr/>
            <p:nvPr/>
          </p:nvSpPr>
          <p:spPr bwMode="auto">
            <a:xfrm>
              <a:off x="1567" y="978"/>
              <a:ext cx="33" cy="32"/>
            </a:xfrm>
            <a:custGeom>
              <a:avLst/>
              <a:gdLst>
                <a:gd name="T0" fmla="*/ 83 w 90"/>
                <a:gd name="T1" fmla="*/ 68 h 89"/>
                <a:gd name="T2" fmla="*/ 86 w 90"/>
                <a:gd name="T3" fmla="*/ 35 h 89"/>
                <a:gd name="T4" fmla="*/ 35 w 90"/>
                <a:gd name="T5" fmla="*/ 6 h 89"/>
                <a:gd name="T6" fmla="*/ 6 w 90"/>
                <a:gd name="T7" fmla="*/ 58 h 89"/>
                <a:gd name="T8" fmla="*/ 26 w 90"/>
                <a:gd name="T9" fmla="*/ 84 h 89"/>
                <a:gd name="T10" fmla="*/ 46 w 90"/>
                <a:gd name="T11" fmla="*/ 89 h 89"/>
                <a:gd name="T12" fmla="*/ 57 w 90"/>
                <a:gd name="T13" fmla="*/ 88 h 89"/>
                <a:gd name="T14" fmla="*/ 83 w 90"/>
                <a:gd name="T15" fmla="*/ 6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89">
                  <a:moveTo>
                    <a:pt x="83" y="68"/>
                  </a:moveTo>
                  <a:cubicBezTo>
                    <a:pt x="88" y="58"/>
                    <a:pt x="90" y="46"/>
                    <a:pt x="86" y="35"/>
                  </a:cubicBezTo>
                  <a:cubicBezTo>
                    <a:pt x="80" y="13"/>
                    <a:pt x="57" y="0"/>
                    <a:pt x="35" y="6"/>
                  </a:cubicBezTo>
                  <a:cubicBezTo>
                    <a:pt x="13" y="13"/>
                    <a:pt x="0" y="36"/>
                    <a:pt x="6" y="58"/>
                  </a:cubicBezTo>
                  <a:cubicBezTo>
                    <a:pt x="9" y="69"/>
                    <a:pt x="16" y="78"/>
                    <a:pt x="26" y="84"/>
                  </a:cubicBezTo>
                  <a:cubicBezTo>
                    <a:pt x="32" y="88"/>
                    <a:pt x="39" y="89"/>
                    <a:pt x="46" y="89"/>
                  </a:cubicBezTo>
                  <a:cubicBezTo>
                    <a:pt x="50" y="89"/>
                    <a:pt x="54" y="89"/>
                    <a:pt x="57" y="88"/>
                  </a:cubicBezTo>
                  <a:cubicBezTo>
                    <a:pt x="68" y="85"/>
                    <a:pt x="77" y="78"/>
                    <a:pt x="83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53" name="任意多边形: 形状 552"/>
            <p:cNvSpPr/>
            <p:nvPr/>
          </p:nvSpPr>
          <p:spPr bwMode="auto">
            <a:xfrm>
              <a:off x="1451" y="994"/>
              <a:ext cx="32" cy="31"/>
            </a:xfrm>
            <a:custGeom>
              <a:avLst/>
              <a:gdLst>
                <a:gd name="T0" fmla="*/ 9 w 86"/>
                <a:gd name="T1" fmla="*/ 63 h 86"/>
                <a:gd name="T2" fmla="*/ 31 w 86"/>
                <a:gd name="T3" fmla="*/ 84 h 86"/>
                <a:gd name="T4" fmla="*/ 45 w 86"/>
                <a:gd name="T5" fmla="*/ 86 h 86"/>
                <a:gd name="T6" fmla="*/ 62 w 86"/>
                <a:gd name="T7" fmla="*/ 83 h 86"/>
                <a:gd name="T8" fmla="*/ 82 w 86"/>
                <a:gd name="T9" fmla="*/ 60 h 86"/>
                <a:gd name="T10" fmla="*/ 81 w 86"/>
                <a:gd name="T11" fmla="*/ 28 h 86"/>
                <a:gd name="T12" fmla="*/ 28 w 86"/>
                <a:gd name="T13" fmla="*/ 10 h 86"/>
                <a:gd name="T14" fmla="*/ 9 w 86"/>
                <a:gd name="T15" fmla="*/ 6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86">
                  <a:moveTo>
                    <a:pt x="9" y="63"/>
                  </a:moveTo>
                  <a:cubicBezTo>
                    <a:pt x="13" y="73"/>
                    <a:pt x="21" y="80"/>
                    <a:pt x="31" y="84"/>
                  </a:cubicBezTo>
                  <a:cubicBezTo>
                    <a:pt x="36" y="86"/>
                    <a:pt x="40" y="86"/>
                    <a:pt x="45" y="86"/>
                  </a:cubicBezTo>
                  <a:cubicBezTo>
                    <a:pt x="51" y="86"/>
                    <a:pt x="56" y="85"/>
                    <a:pt x="62" y="83"/>
                  </a:cubicBezTo>
                  <a:cubicBezTo>
                    <a:pt x="71" y="78"/>
                    <a:pt x="79" y="70"/>
                    <a:pt x="82" y="60"/>
                  </a:cubicBezTo>
                  <a:cubicBezTo>
                    <a:pt x="86" y="49"/>
                    <a:pt x="85" y="38"/>
                    <a:pt x="81" y="28"/>
                  </a:cubicBezTo>
                  <a:cubicBezTo>
                    <a:pt x="71" y="9"/>
                    <a:pt x="48" y="0"/>
                    <a:pt x="28" y="10"/>
                  </a:cubicBezTo>
                  <a:cubicBezTo>
                    <a:pt x="8" y="19"/>
                    <a:pt x="0" y="43"/>
                    <a:pt x="9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54" name="任意多边形: 形状 553"/>
            <p:cNvSpPr/>
            <p:nvPr/>
          </p:nvSpPr>
          <p:spPr bwMode="auto">
            <a:xfrm>
              <a:off x="1339" y="1028"/>
              <a:ext cx="31" cy="30"/>
            </a:xfrm>
            <a:custGeom>
              <a:avLst/>
              <a:gdLst>
                <a:gd name="T0" fmla="*/ 36 w 85"/>
                <a:gd name="T1" fmla="*/ 81 h 81"/>
                <a:gd name="T2" fmla="*/ 43 w 85"/>
                <a:gd name="T3" fmla="*/ 81 h 81"/>
                <a:gd name="T4" fmla="*/ 64 w 85"/>
                <a:gd name="T5" fmla="*/ 74 h 81"/>
                <a:gd name="T6" fmla="*/ 73 w 85"/>
                <a:gd name="T7" fmla="*/ 21 h 81"/>
                <a:gd name="T8" fmla="*/ 21 w 85"/>
                <a:gd name="T9" fmla="*/ 12 h 81"/>
                <a:gd name="T10" fmla="*/ 12 w 85"/>
                <a:gd name="T11" fmla="*/ 65 h 81"/>
                <a:gd name="T12" fmla="*/ 36 w 85"/>
                <a:gd name="T13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81">
                  <a:moveTo>
                    <a:pt x="36" y="81"/>
                  </a:moveTo>
                  <a:cubicBezTo>
                    <a:pt x="38" y="81"/>
                    <a:pt x="41" y="81"/>
                    <a:pt x="43" y="81"/>
                  </a:cubicBezTo>
                  <a:cubicBezTo>
                    <a:pt x="50" y="81"/>
                    <a:pt x="58" y="79"/>
                    <a:pt x="64" y="74"/>
                  </a:cubicBezTo>
                  <a:cubicBezTo>
                    <a:pt x="81" y="62"/>
                    <a:pt x="85" y="38"/>
                    <a:pt x="73" y="21"/>
                  </a:cubicBezTo>
                  <a:cubicBezTo>
                    <a:pt x="61" y="4"/>
                    <a:pt x="38" y="0"/>
                    <a:pt x="21" y="12"/>
                  </a:cubicBezTo>
                  <a:cubicBezTo>
                    <a:pt x="4" y="24"/>
                    <a:pt x="0" y="48"/>
                    <a:pt x="12" y="65"/>
                  </a:cubicBezTo>
                  <a:cubicBezTo>
                    <a:pt x="18" y="73"/>
                    <a:pt x="26" y="79"/>
                    <a:pt x="36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55" name="任意多边形: 形状 554"/>
            <p:cNvSpPr/>
            <p:nvPr/>
          </p:nvSpPr>
          <p:spPr bwMode="auto">
            <a:xfrm>
              <a:off x="1232" y="1082"/>
              <a:ext cx="28" cy="26"/>
            </a:xfrm>
            <a:custGeom>
              <a:avLst/>
              <a:gdLst>
                <a:gd name="T0" fmla="*/ 13 w 77"/>
                <a:gd name="T1" fmla="*/ 61 h 71"/>
                <a:gd name="T2" fmla="*/ 39 w 77"/>
                <a:gd name="T3" fmla="*/ 71 h 71"/>
                <a:gd name="T4" fmla="*/ 64 w 77"/>
                <a:gd name="T5" fmla="*/ 61 h 71"/>
                <a:gd name="T6" fmla="*/ 63 w 77"/>
                <a:gd name="T7" fmla="*/ 10 h 71"/>
                <a:gd name="T8" fmla="*/ 39 w 77"/>
                <a:gd name="T9" fmla="*/ 0 h 71"/>
                <a:gd name="T10" fmla="*/ 13 w 77"/>
                <a:gd name="T11" fmla="*/ 10 h 71"/>
                <a:gd name="T12" fmla="*/ 13 w 77"/>
                <a:gd name="T13" fmla="*/ 6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71">
                  <a:moveTo>
                    <a:pt x="13" y="61"/>
                  </a:moveTo>
                  <a:cubicBezTo>
                    <a:pt x="20" y="68"/>
                    <a:pt x="29" y="71"/>
                    <a:pt x="39" y="71"/>
                  </a:cubicBezTo>
                  <a:cubicBezTo>
                    <a:pt x="48" y="69"/>
                    <a:pt x="57" y="68"/>
                    <a:pt x="64" y="61"/>
                  </a:cubicBezTo>
                  <a:cubicBezTo>
                    <a:pt x="77" y="47"/>
                    <a:pt x="77" y="24"/>
                    <a:pt x="63" y="10"/>
                  </a:cubicBezTo>
                  <a:cubicBezTo>
                    <a:pt x="57" y="3"/>
                    <a:pt x="48" y="0"/>
                    <a:pt x="39" y="0"/>
                  </a:cubicBezTo>
                  <a:cubicBezTo>
                    <a:pt x="27" y="1"/>
                    <a:pt x="20" y="4"/>
                    <a:pt x="13" y="10"/>
                  </a:cubicBezTo>
                  <a:cubicBezTo>
                    <a:pt x="0" y="24"/>
                    <a:pt x="0" y="47"/>
                    <a:pt x="1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56" name="任意多边形: 形状 555"/>
            <p:cNvSpPr/>
            <p:nvPr/>
          </p:nvSpPr>
          <p:spPr bwMode="auto">
            <a:xfrm>
              <a:off x="1131" y="1151"/>
              <a:ext cx="28" cy="25"/>
            </a:xfrm>
            <a:custGeom>
              <a:avLst/>
              <a:gdLst>
                <a:gd name="T0" fmla="*/ 10 w 76"/>
                <a:gd name="T1" fmla="*/ 16 h 68"/>
                <a:gd name="T2" fmla="*/ 19 w 76"/>
                <a:gd name="T3" fmla="*/ 62 h 68"/>
                <a:gd name="T4" fmla="*/ 38 w 76"/>
                <a:gd name="T5" fmla="*/ 68 h 68"/>
                <a:gd name="T6" fmla="*/ 44 w 76"/>
                <a:gd name="T7" fmla="*/ 67 h 68"/>
                <a:gd name="T8" fmla="*/ 65 w 76"/>
                <a:gd name="T9" fmla="*/ 53 h 68"/>
                <a:gd name="T10" fmla="*/ 56 w 76"/>
                <a:gd name="T11" fmla="*/ 7 h 68"/>
                <a:gd name="T12" fmla="*/ 32 w 76"/>
                <a:gd name="T13" fmla="*/ 2 h 68"/>
                <a:gd name="T14" fmla="*/ 10 w 76"/>
                <a:gd name="T15" fmla="*/ 1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68">
                  <a:moveTo>
                    <a:pt x="10" y="16"/>
                  </a:moveTo>
                  <a:cubicBezTo>
                    <a:pt x="0" y="31"/>
                    <a:pt x="4" y="52"/>
                    <a:pt x="19" y="62"/>
                  </a:cubicBezTo>
                  <a:cubicBezTo>
                    <a:pt x="25" y="66"/>
                    <a:pt x="31" y="68"/>
                    <a:pt x="38" y="68"/>
                  </a:cubicBezTo>
                  <a:cubicBezTo>
                    <a:pt x="40" y="68"/>
                    <a:pt x="42" y="68"/>
                    <a:pt x="44" y="67"/>
                  </a:cubicBezTo>
                  <a:cubicBezTo>
                    <a:pt x="53" y="66"/>
                    <a:pt x="60" y="61"/>
                    <a:pt x="65" y="53"/>
                  </a:cubicBezTo>
                  <a:cubicBezTo>
                    <a:pt x="76" y="38"/>
                    <a:pt x="72" y="17"/>
                    <a:pt x="56" y="7"/>
                  </a:cubicBezTo>
                  <a:cubicBezTo>
                    <a:pt x="49" y="2"/>
                    <a:pt x="41" y="0"/>
                    <a:pt x="32" y="2"/>
                  </a:cubicBezTo>
                  <a:cubicBezTo>
                    <a:pt x="23" y="3"/>
                    <a:pt x="15" y="8"/>
                    <a:pt x="1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557" name="任意多边形: 形状 556"/>
            <p:cNvSpPr/>
            <p:nvPr/>
          </p:nvSpPr>
          <p:spPr bwMode="auto">
            <a:xfrm>
              <a:off x="1040" y="1238"/>
              <a:ext cx="26" cy="23"/>
            </a:xfrm>
            <a:custGeom>
              <a:avLst/>
              <a:gdLst>
                <a:gd name="T0" fmla="*/ 23 w 71"/>
                <a:gd name="T1" fmla="*/ 61 h 63"/>
                <a:gd name="T2" fmla="*/ 35 w 71"/>
                <a:gd name="T3" fmla="*/ 63 h 63"/>
                <a:gd name="T4" fmla="*/ 47 w 71"/>
                <a:gd name="T5" fmla="*/ 61 h 63"/>
                <a:gd name="T6" fmla="*/ 64 w 71"/>
                <a:gd name="T7" fmla="*/ 44 h 63"/>
                <a:gd name="T8" fmla="*/ 48 w 71"/>
                <a:gd name="T9" fmla="*/ 3 h 63"/>
                <a:gd name="T10" fmla="*/ 24 w 71"/>
                <a:gd name="T11" fmla="*/ 3 h 63"/>
                <a:gd name="T12" fmla="*/ 7 w 71"/>
                <a:gd name="T13" fmla="*/ 20 h 63"/>
                <a:gd name="T14" fmla="*/ 23 w 71"/>
                <a:gd name="T15" fmla="*/ 6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63">
                  <a:moveTo>
                    <a:pt x="23" y="61"/>
                  </a:moveTo>
                  <a:cubicBezTo>
                    <a:pt x="27" y="63"/>
                    <a:pt x="31" y="63"/>
                    <a:pt x="35" y="63"/>
                  </a:cubicBezTo>
                  <a:cubicBezTo>
                    <a:pt x="39" y="63"/>
                    <a:pt x="43" y="63"/>
                    <a:pt x="47" y="61"/>
                  </a:cubicBezTo>
                  <a:cubicBezTo>
                    <a:pt x="55" y="58"/>
                    <a:pt x="61" y="52"/>
                    <a:pt x="64" y="44"/>
                  </a:cubicBezTo>
                  <a:cubicBezTo>
                    <a:pt x="71" y="28"/>
                    <a:pt x="63" y="10"/>
                    <a:pt x="48" y="3"/>
                  </a:cubicBezTo>
                  <a:cubicBezTo>
                    <a:pt x="40" y="0"/>
                    <a:pt x="32" y="0"/>
                    <a:pt x="24" y="3"/>
                  </a:cubicBezTo>
                  <a:cubicBezTo>
                    <a:pt x="16" y="6"/>
                    <a:pt x="10" y="12"/>
                    <a:pt x="7" y="20"/>
                  </a:cubicBezTo>
                  <a:cubicBezTo>
                    <a:pt x="0" y="36"/>
                    <a:pt x="8" y="54"/>
                    <a:pt x="23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126747" y="5683885"/>
            <a:ext cx="272235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sz="40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OpenDigger</a:t>
            </a:r>
            <a:r>
              <a:rPr lang="zh-CN" altLang="en-US" sz="40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开源项目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92EEB-7652-C4E4-2871-C54374B60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7E4C35B-6178-0724-0A07-89F87831BD52}"/>
              </a:ext>
            </a:extLst>
          </p:cNvPr>
          <p:cNvCxnSpPr>
            <a:cxnSpLocks/>
          </p:cNvCxnSpPr>
          <p:nvPr/>
        </p:nvCxnSpPr>
        <p:spPr>
          <a:xfrm>
            <a:off x="1426773" y="1094950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8BB49E5F-1129-47C7-A398-AC419F760BF9}"/>
              </a:ext>
            </a:extLst>
          </p:cNvPr>
          <p:cNvSpPr txBox="1"/>
          <p:nvPr/>
        </p:nvSpPr>
        <p:spPr>
          <a:xfrm>
            <a:off x="375615" y="456983"/>
            <a:ext cx="316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可视化图表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37970B-9527-4189-2155-C313C2AF151E}"/>
              </a:ext>
            </a:extLst>
          </p:cNvPr>
          <p:cNvSpPr txBox="1"/>
          <p:nvPr/>
        </p:nvSpPr>
        <p:spPr>
          <a:xfrm>
            <a:off x="456826" y="5763050"/>
            <a:ext cx="11278347" cy="92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基于以上数据，网页会自动为用户生成四个可视化图表，使得用户可以更直观地了解到自己仓库的发展趋势。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A56C913-2E43-088C-9D2F-A4070913D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599" y="1148143"/>
            <a:ext cx="8686800" cy="457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647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7B098-475B-7E6A-4ACF-4ADA5F2A0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AD6B4CD1-5124-0C9E-C581-19A2418F9DC8}"/>
              </a:ext>
            </a:extLst>
          </p:cNvPr>
          <p:cNvSpPr/>
          <p:nvPr/>
        </p:nvSpPr>
        <p:spPr>
          <a:xfrm>
            <a:off x="947807" y="4468700"/>
            <a:ext cx="2088463" cy="193231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D176B80-5731-7B11-CD5D-7D574AB6554A}"/>
              </a:ext>
            </a:extLst>
          </p:cNvPr>
          <p:cNvCxnSpPr>
            <a:cxnSpLocks/>
          </p:cNvCxnSpPr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32BB6FF-84DE-84DB-3ECA-332A8C966CC7}"/>
              </a:ext>
            </a:extLst>
          </p:cNvPr>
          <p:cNvSpPr txBox="1"/>
          <p:nvPr/>
        </p:nvSpPr>
        <p:spPr>
          <a:xfrm>
            <a:off x="1059479" y="4649283"/>
            <a:ext cx="1976791" cy="1493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阿里巴巴普惠体 L" panose="00020600040101010101" pitchFamily="18" charset="-122"/>
              </a:rPr>
              <a:t>图表一展示了近六个与的活动趋势以及潜力值走向。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2D75664-1509-8CB1-4980-D5121C1F97A1}"/>
              </a:ext>
            </a:extLst>
          </p:cNvPr>
          <p:cNvSpPr txBox="1"/>
          <p:nvPr/>
        </p:nvSpPr>
        <p:spPr>
          <a:xfrm>
            <a:off x="375615" y="456983"/>
            <a:ext cx="316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可视化图表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1BBF3CD-C495-0939-2F43-668BEBEF68FF}"/>
              </a:ext>
            </a:extLst>
          </p:cNvPr>
          <p:cNvSpPr txBox="1"/>
          <p:nvPr/>
        </p:nvSpPr>
        <p:spPr>
          <a:xfrm>
            <a:off x="3869713" y="4649283"/>
            <a:ext cx="1976791" cy="113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阿里巴巴普惠体 L" panose="00020600040101010101" pitchFamily="18" charset="-122"/>
              </a:rPr>
              <a:t>图表二展示了参与者和贡献者的走势与关系。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BCDD288-C4E1-DD3E-96C7-BC686796A17C}"/>
              </a:ext>
            </a:extLst>
          </p:cNvPr>
          <p:cNvSpPr txBox="1"/>
          <p:nvPr/>
        </p:nvSpPr>
        <p:spPr>
          <a:xfrm>
            <a:off x="6411630" y="4649283"/>
            <a:ext cx="1976791" cy="1493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阿里巴巴普惠体 L" panose="00020600040101010101" pitchFamily="18" charset="-122"/>
              </a:rPr>
              <a:t>图表三为一个六维雷达图，数据为六个月的综合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阿里巴巴普惠体 L" panose="00020600040101010101" pitchFamily="18" charset="-122"/>
              </a:rPr>
              <a:t>opendigger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阿里巴巴普惠体 L" panose="00020600040101010101" pitchFamily="18" charset="-122"/>
              </a:rPr>
              <a:t>数据。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6732FC3B-0799-9BC0-549A-6BDB896D82E1}"/>
              </a:ext>
            </a:extLst>
          </p:cNvPr>
          <p:cNvSpPr txBox="1"/>
          <p:nvPr/>
        </p:nvSpPr>
        <p:spPr>
          <a:xfrm>
            <a:off x="9083480" y="4649282"/>
            <a:ext cx="1976791" cy="11367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阿里巴巴普惠体 L" panose="00020600040101010101" pitchFamily="18" charset="-122"/>
              </a:rPr>
              <a:t>图表四是一个展示潜力值的仪表盘。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961BE460-8991-5628-65FD-32EF69D070E3}"/>
              </a:ext>
            </a:extLst>
          </p:cNvPr>
          <p:cNvSpPr/>
          <p:nvPr/>
        </p:nvSpPr>
        <p:spPr>
          <a:xfrm>
            <a:off x="3731329" y="4468700"/>
            <a:ext cx="2088463" cy="193231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6A00E035-CA96-76DE-1C40-ECF11D8EF00C}"/>
              </a:ext>
            </a:extLst>
          </p:cNvPr>
          <p:cNvSpPr/>
          <p:nvPr/>
        </p:nvSpPr>
        <p:spPr>
          <a:xfrm>
            <a:off x="6299958" y="4468700"/>
            <a:ext cx="2088463" cy="193231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51E40689-4572-F520-63A5-AC6F9D62534E}"/>
              </a:ext>
            </a:extLst>
          </p:cNvPr>
          <p:cNvSpPr/>
          <p:nvPr/>
        </p:nvSpPr>
        <p:spPr>
          <a:xfrm>
            <a:off x="8971808" y="4468699"/>
            <a:ext cx="2088463" cy="1932317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reflection blurRad="6350" stA="52000" endA="300" endPos="35000" dir="5400000" sy="-100000" algn="bl" rotWithShape="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图片 2" descr="图表&#10;&#10;AI 生成的内容可能不正确。">
            <a:extLst>
              <a:ext uri="{FF2B5EF4-FFF2-40B4-BE49-F238E27FC236}">
                <a16:creationId xmlns:a16="http://schemas.microsoft.com/office/drawing/2014/main" id="{5015B628-E5F8-42E2-8578-0F586ACD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9164" y="1414210"/>
            <a:ext cx="2892079" cy="2871604"/>
          </a:xfrm>
          <a:prstGeom prst="rect">
            <a:avLst/>
          </a:prstGeom>
        </p:spPr>
      </p:pic>
      <p:pic>
        <p:nvPicPr>
          <p:cNvPr id="6" name="图片 5" descr="图表, 雷达图&#10;&#10;AI 生成的内容可能不正确。">
            <a:extLst>
              <a:ext uri="{FF2B5EF4-FFF2-40B4-BE49-F238E27FC236}">
                <a16:creationId xmlns:a16="http://schemas.microsoft.com/office/drawing/2014/main" id="{B4ECC8EA-1B08-DA01-E4DE-63013896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120" y="1478969"/>
            <a:ext cx="2979491" cy="2979491"/>
          </a:xfrm>
          <a:prstGeom prst="rect">
            <a:avLst/>
          </a:prstGeom>
        </p:spPr>
      </p:pic>
      <p:pic>
        <p:nvPicPr>
          <p:cNvPr id="13" name="图片 12" descr="图表, 折线图&#10;&#10;AI 生成的内容可能不正确。">
            <a:extLst>
              <a:ext uri="{FF2B5EF4-FFF2-40B4-BE49-F238E27FC236}">
                <a16:creationId xmlns:a16="http://schemas.microsoft.com/office/drawing/2014/main" id="{7B0F539B-9260-B4AD-309F-25202C0DF8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121" y="1398927"/>
            <a:ext cx="2802013" cy="2979491"/>
          </a:xfrm>
          <a:prstGeom prst="rect">
            <a:avLst/>
          </a:prstGeom>
        </p:spPr>
      </p:pic>
      <p:pic>
        <p:nvPicPr>
          <p:cNvPr id="15" name="图片 14" descr="图表, 折线图&#10;&#10;AI 生成的内容可能不正确。">
            <a:extLst>
              <a:ext uri="{FF2B5EF4-FFF2-40B4-BE49-F238E27FC236}">
                <a16:creationId xmlns:a16="http://schemas.microsoft.com/office/drawing/2014/main" id="{BCB38088-8E5D-F297-13AC-C70C753019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615" y="1398927"/>
            <a:ext cx="2979491" cy="2947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7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0EDE0-FA35-081E-6D82-E3927661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5308C35-3D67-997B-8BE1-8F7702F5ABC7}"/>
              </a:ext>
            </a:extLst>
          </p:cNvPr>
          <p:cNvCxnSpPr>
            <a:cxnSpLocks/>
          </p:cNvCxnSpPr>
          <p:nvPr/>
        </p:nvCxnSpPr>
        <p:spPr>
          <a:xfrm>
            <a:off x="1426773" y="1094950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05DD367-1CD0-E500-3B9C-97DC1636CEC5}"/>
              </a:ext>
            </a:extLst>
          </p:cNvPr>
          <p:cNvSpPr txBox="1"/>
          <p:nvPr/>
        </p:nvSpPr>
        <p:spPr>
          <a:xfrm>
            <a:off x="375615" y="456983"/>
            <a:ext cx="316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生成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AI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建议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AF7E70-D0E4-4309-5203-623C0CEA9356}"/>
              </a:ext>
            </a:extLst>
          </p:cNvPr>
          <p:cNvSpPr txBox="1"/>
          <p:nvPr/>
        </p:nvSpPr>
        <p:spPr>
          <a:xfrm>
            <a:off x="456826" y="5763050"/>
            <a:ext cx="11278347" cy="925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用户可以点击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生成评价，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会根据数据生成潜力评分解读、全面评价以及优化建议三个方面的分析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57FAA94B-AEE1-F511-24D4-F088AFD4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135" y="930905"/>
            <a:ext cx="7199146" cy="4832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636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5118809" y="1999734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8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03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4329315" y="4303914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技术实现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3684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35CE3-E313-8DA4-8985-EFF6F6277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01CFCCD-A0AD-541D-A06F-7CD7E7ADBB93}"/>
              </a:ext>
            </a:extLst>
          </p:cNvPr>
          <p:cNvCxnSpPr>
            <a:cxnSpLocks/>
          </p:cNvCxnSpPr>
          <p:nvPr/>
        </p:nvCxnSpPr>
        <p:spPr>
          <a:xfrm>
            <a:off x="1426773" y="1094950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9B2D2DBA-06C7-7C74-A8F6-36F6696468EF}"/>
              </a:ext>
            </a:extLst>
          </p:cNvPr>
          <p:cNvSpPr txBox="1"/>
          <p:nvPr/>
        </p:nvSpPr>
        <p:spPr>
          <a:xfrm>
            <a:off x="375615" y="456983"/>
            <a:ext cx="76210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基于</a:t>
            </a: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Flask</a:t>
            </a:r>
            <a:r>
              <a:rPr lang="zh-CN" altLang="en-US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框架构建的</a:t>
            </a: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Web API</a:t>
            </a:r>
            <a:r>
              <a:rPr lang="zh-CN" altLang="en-US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服务器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20000">
                    <a:schemeClr val="accent3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74F5AB-C14E-D03C-A9CC-0522DB0A2536}"/>
              </a:ext>
            </a:extLst>
          </p:cNvPr>
          <p:cNvSpPr txBox="1"/>
          <p:nvPr/>
        </p:nvSpPr>
        <p:spPr>
          <a:xfrm>
            <a:off x="-64171" y="1319420"/>
            <a:ext cx="3195559" cy="48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双端点设计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A59F4EE-56EC-728B-15E2-968CFD01E36D}"/>
              </a:ext>
            </a:extLst>
          </p:cNvPr>
          <p:cNvSpPr txBox="1"/>
          <p:nvPr/>
        </p:nvSpPr>
        <p:spPr>
          <a:xfrm>
            <a:off x="688667" y="2082215"/>
            <a:ext cx="4383665" cy="3147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1./analyze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端点：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接收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JSON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格式仓库名（如 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"owner/repo"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调用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compute_repo_potential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计算潜力值</a:t>
            </a: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返回详细数据和趋势数据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E54511B-62AD-C528-0FB8-83FD5F0D1D67}"/>
              </a:ext>
            </a:extLst>
          </p:cNvPr>
          <p:cNvSpPr txBox="1"/>
          <p:nvPr/>
        </p:nvSpPr>
        <p:spPr>
          <a:xfrm>
            <a:off x="6658869" y="2082215"/>
            <a:ext cx="4383665" cy="2861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2./ai-suggest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端点：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同样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接收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仓库名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先计算基础潜力数据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调用千问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API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进行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分析</a:t>
            </a: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·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返回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生成的改进建议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F1464F3E-4C23-E507-0300-6F70EE6F7606}"/>
              </a:ext>
            </a:extLst>
          </p:cNvPr>
          <p:cNvSpPr/>
          <p:nvPr/>
        </p:nvSpPr>
        <p:spPr>
          <a:xfrm>
            <a:off x="542018" y="1939345"/>
            <a:ext cx="4318000" cy="4116398"/>
          </a:xfrm>
          <a:prstGeom prst="roundRect">
            <a:avLst>
              <a:gd name="adj" fmla="val 5425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6E63BA6F-505C-25C8-12D9-133EE095A80B}"/>
              </a:ext>
            </a:extLst>
          </p:cNvPr>
          <p:cNvSpPr/>
          <p:nvPr/>
        </p:nvSpPr>
        <p:spPr>
          <a:xfrm>
            <a:off x="6560380" y="1939345"/>
            <a:ext cx="4318000" cy="4116398"/>
          </a:xfrm>
          <a:prstGeom prst="roundRect">
            <a:avLst>
              <a:gd name="adj" fmla="val 5425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200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FB880-BEBD-0CCD-6F2A-1C1511BD0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2A5AA3D-4E11-CF9E-1D87-81590955E52B}"/>
              </a:ext>
            </a:extLst>
          </p:cNvPr>
          <p:cNvCxnSpPr>
            <a:cxnSpLocks/>
          </p:cNvCxnSpPr>
          <p:nvPr/>
        </p:nvCxnSpPr>
        <p:spPr>
          <a:xfrm>
            <a:off x="1426773" y="1094950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1F45CB85-DCF1-C419-0EC2-CB65653050E9}"/>
              </a:ext>
            </a:extLst>
          </p:cNvPr>
          <p:cNvSpPr txBox="1"/>
          <p:nvPr/>
        </p:nvSpPr>
        <p:spPr>
          <a:xfrm>
            <a:off x="375614" y="456983"/>
            <a:ext cx="45673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2.Opendigger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数据获取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19723762-1D89-B1B4-C04A-2E1D8C91D566}"/>
              </a:ext>
            </a:extLst>
          </p:cNvPr>
          <p:cNvSpPr/>
          <p:nvPr/>
        </p:nvSpPr>
        <p:spPr>
          <a:xfrm>
            <a:off x="214050" y="1272384"/>
            <a:ext cx="2166841" cy="1336222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B06432-2603-CCC9-7953-EE5364DE07B3}"/>
              </a:ext>
            </a:extLst>
          </p:cNvPr>
          <p:cNvSpPr txBox="1"/>
          <p:nvPr/>
        </p:nvSpPr>
        <p:spPr>
          <a:xfrm>
            <a:off x="292251" y="1512003"/>
            <a:ext cx="2088640" cy="8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用户输入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“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owner/repo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”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51B7BDC-B0C4-7F8D-DF3C-4D4515BE1CF7}"/>
              </a:ext>
            </a:extLst>
          </p:cNvPr>
          <p:cNvSpPr/>
          <p:nvPr/>
        </p:nvSpPr>
        <p:spPr>
          <a:xfrm>
            <a:off x="2957027" y="1245226"/>
            <a:ext cx="2301082" cy="1336222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52D90E-CF2C-3C5E-2B80-5B83017CDAE0}"/>
              </a:ext>
            </a:extLst>
          </p:cNvPr>
          <p:cNvSpPr txBox="1"/>
          <p:nvPr/>
        </p:nvSpPr>
        <p:spPr>
          <a:xfrm>
            <a:off x="3168050" y="1633280"/>
            <a:ext cx="2443852" cy="485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Flask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接收请求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726621A9-F920-21CA-0EB3-64A2AB01E463}"/>
              </a:ext>
            </a:extLst>
          </p:cNvPr>
          <p:cNvSpPr/>
          <p:nvPr/>
        </p:nvSpPr>
        <p:spPr>
          <a:xfrm>
            <a:off x="204764" y="3004568"/>
            <a:ext cx="2231737" cy="1505624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07E2E8D-2C02-B9E5-75FA-F781CECBC348}"/>
              </a:ext>
            </a:extLst>
          </p:cNvPr>
          <p:cNvSpPr txBox="1"/>
          <p:nvPr/>
        </p:nvSpPr>
        <p:spPr>
          <a:xfrm>
            <a:off x="375614" y="3186583"/>
            <a:ext cx="1682228" cy="1235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构造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URL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、发送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HTTP GET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请求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3" name="箭头: V 形 12">
            <a:extLst>
              <a:ext uri="{FF2B5EF4-FFF2-40B4-BE49-F238E27FC236}">
                <a16:creationId xmlns:a16="http://schemas.microsoft.com/office/drawing/2014/main" id="{BB008BA5-DE67-1067-1BAE-059FF8BBDD81}"/>
              </a:ext>
            </a:extLst>
          </p:cNvPr>
          <p:cNvSpPr/>
          <p:nvPr/>
        </p:nvSpPr>
        <p:spPr>
          <a:xfrm>
            <a:off x="2503870" y="1772172"/>
            <a:ext cx="315468" cy="3154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4" name="箭头: V 形 13">
            <a:extLst>
              <a:ext uri="{FF2B5EF4-FFF2-40B4-BE49-F238E27FC236}">
                <a16:creationId xmlns:a16="http://schemas.microsoft.com/office/drawing/2014/main" id="{D82FDCB7-D899-7FFE-A478-E925BC1268DE}"/>
              </a:ext>
            </a:extLst>
          </p:cNvPr>
          <p:cNvSpPr/>
          <p:nvPr/>
        </p:nvSpPr>
        <p:spPr>
          <a:xfrm>
            <a:off x="5406407" y="1782761"/>
            <a:ext cx="315468" cy="3154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1F2BD1F-A38B-981E-3624-F3A94F4066BD}"/>
              </a:ext>
            </a:extLst>
          </p:cNvPr>
          <p:cNvSpPr/>
          <p:nvPr/>
        </p:nvSpPr>
        <p:spPr>
          <a:xfrm>
            <a:off x="3057616" y="3004567"/>
            <a:ext cx="2200494" cy="1619267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C67DA9-2F5B-5198-4735-055BB4C4DA75}"/>
              </a:ext>
            </a:extLst>
          </p:cNvPr>
          <p:cNvSpPr txBox="1"/>
          <p:nvPr/>
        </p:nvSpPr>
        <p:spPr>
          <a:xfrm>
            <a:off x="272097" y="5039237"/>
            <a:ext cx="2260610" cy="1249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得到六个数组（每个包含六个月的数据）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0E0518D-F737-F6A0-5686-CE35F865D9EB}"/>
              </a:ext>
            </a:extLst>
          </p:cNvPr>
          <p:cNvSpPr/>
          <p:nvPr/>
        </p:nvSpPr>
        <p:spPr>
          <a:xfrm>
            <a:off x="3185539" y="5039237"/>
            <a:ext cx="2295664" cy="1432668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50EEA40-FE0C-D020-E312-D5550B8CC028}"/>
              </a:ext>
            </a:extLst>
          </p:cNvPr>
          <p:cNvSpPr txBox="1"/>
          <p:nvPr/>
        </p:nvSpPr>
        <p:spPr>
          <a:xfrm>
            <a:off x="3485636" y="5266224"/>
            <a:ext cx="1664624" cy="835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Flask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返回数据至前端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1AA0784-DFF1-EE43-FC55-BC4F7587B0C3}"/>
              </a:ext>
            </a:extLst>
          </p:cNvPr>
          <p:cNvSpPr/>
          <p:nvPr/>
        </p:nvSpPr>
        <p:spPr>
          <a:xfrm>
            <a:off x="108092" y="4850423"/>
            <a:ext cx="2424615" cy="1622579"/>
          </a:xfrm>
          <a:prstGeom prst="roundRect">
            <a:avLst>
              <a:gd name="adj" fmla="val 5876"/>
            </a:avLst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1" name="箭头: V 形 20">
            <a:extLst>
              <a:ext uri="{FF2B5EF4-FFF2-40B4-BE49-F238E27FC236}">
                <a16:creationId xmlns:a16="http://schemas.microsoft.com/office/drawing/2014/main" id="{190AED50-9045-2B1B-E3FA-ED352DFDFF66}"/>
              </a:ext>
            </a:extLst>
          </p:cNvPr>
          <p:cNvSpPr/>
          <p:nvPr/>
        </p:nvSpPr>
        <p:spPr>
          <a:xfrm>
            <a:off x="5430095" y="3541545"/>
            <a:ext cx="315468" cy="3154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2" name="箭头: V 形 21">
            <a:extLst>
              <a:ext uri="{FF2B5EF4-FFF2-40B4-BE49-F238E27FC236}">
                <a16:creationId xmlns:a16="http://schemas.microsoft.com/office/drawing/2014/main" id="{5F60608B-786E-7832-3F06-3523B1034FA2}"/>
              </a:ext>
            </a:extLst>
          </p:cNvPr>
          <p:cNvSpPr/>
          <p:nvPr/>
        </p:nvSpPr>
        <p:spPr>
          <a:xfrm>
            <a:off x="2757519" y="5392956"/>
            <a:ext cx="300097" cy="268756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3" name="箭头: V 形 22">
            <a:extLst>
              <a:ext uri="{FF2B5EF4-FFF2-40B4-BE49-F238E27FC236}">
                <a16:creationId xmlns:a16="http://schemas.microsoft.com/office/drawing/2014/main" id="{22B4B41E-F95B-6177-D639-B3CCCDEE1C8C}"/>
              </a:ext>
            </a:extLst>
          </p:cNvPr>
          <p:cNvSpPr/>
          <p:nvPr/>
        </p:nvSpPr>
        <p:spPr>
          <a:xfrm>
            <a:off x="2635324" y="3526231"/>
            <a:ext cx="315468" cy="3154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A3FF465-3C28-DE03-A413-486F7319ADE1}"/>
              </a:ext>
            </a:extLst>
          </p:cNvPr>
          <p:cNvSpPr txBox="1"/>
          <p:nvPr/>
        </p:nvSpPr>
        <p:spPr>
          <a:xfrm>
            <a:off x="3202864" y="3314559"/>
            <a:ext cx="203799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200" b="1" dirty="0">
                <a:latin typeface="+mn-ea"/>
              </a:rPr>
              <a:t>接收</a:t>
            </a:r>
            <a:r>
              <a:rPr lang="en-US" altLang="zh-CN" sz="2200" b="1" dirty="0">
                <a:latin typeface="+mn-ea"/>
              </a:rPr>
              <a:t>JSON</a:t>
            </a:r>
            <a:r>
              <a:rPr lang="zh-CN" altLang="en-US" sz="2200" b="1" dirty="0">
                <a:latin typeface="+mn-ea"/>
              </a:rPr>
              <a:t>响应、解析并提取</a:t>
            </a:r>
          </a:p>
        </p:txBody>
      </p:sp>
      <p:pic>
        <p:nvPicPr>
          <p:cNvPr id="29" name="图片 28" descr="文本&#10;&#10;AI 生成的内容可能不正确。">
            <a:extLst>
              <a:ext uri="{FF2B5EF4-FFF2-40B4-BE49-F238E27FC236}">
                <a16:creationId xmlns:a16="http://schemas.microsoft.com/office/drawing/2014/main" id="{4849FDA5-175E-A8AA-C961-4C52DAB02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069" y="1041758"/>
            <a:ext cx="6109679" cy="1610865"/>
          </a:xfrm>
          <a:prstGeom prst="rect">
            <a:avLst/>
          </a:prstGeom>
        </p:spPr>
      </p:pic>
      <p:pic>
        <p:nvPicPr>
          <p:cNvPr id="31" name="图片 30" descr="文本&#10;&#10;AI 生成的内容可能不正确。">
            <a:extLst>
              <a:ext uri="{FF2B5EF4-FFF2-40B4-BE49-F238E27FC236}">
                <a16:creationId xmlns:a16="http://schemas.microsoft.com/office/drawing/2014/main" id="{3BB56B25-C723-E7B0-67D7-760200095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556" y="2973731"/>
            <a:ext cx="5648415" cy="3461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20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65C10-1653-31CB-D870-DF8AE1CE0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18D300A-DF7B-DAB1-A35F-AF71A5AC4B80}"/>
              </a:ext>
            </a:extLst>
          </p:cNvPr>
          <p:cNvCxnSpPr>
            <a:cxnSpLocks/>
          </p:cNvCxnSpPr>
          <p:nvPr/>
        </p:nvCxnSpPr>
        <p:spPr>
          <a:xfrm>
            <a:off x="1375015" y="1103577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06895312-045F-E9EF-5271-8980E1611EC2}"/>
              </a:ext>
            </a:extLst>
          </p:cNvPr>
          <p:cNvSpPr txBox="1"/>
          <p:nvPr/>
        </p:nvSpPr>
        <p:spPr>
          <a:xfrm>
            <a:off x="375614" y="456983"/>
            <a:ext cx="626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核心计算公式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———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潜力值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FB016B8-9952-0C3F-596E-5D512DA9B582}"/>
              </a:ext>
            </a:extLst>
          </p:cNvPr>
          <p:cNvSpPr txBox="1"/>
          <p:nvPr/>
        </p:nvSpPr>
        <p:spPr>
          <a:xfrm>
            <a:off x="435999" y="1613744"/>
            <a:ext cx="11278347" cy="3895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fetch_metric</a:t>
            </a: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(repo, metric, months)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按时间序列获取数据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）趋势计算函数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              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计算增长率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                 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计算跳跃变化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）潜力值计算公式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PotentialScore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（（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0.67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activity_trend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- 0.23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participants_trend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+ 0.18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bus_factor_jump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+ 0.14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issue_response_time_trend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+ 0.2 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openrank_trend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+1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）*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5E72AF-4D8E-2A38-8045-6BFCA1FF8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84" y="2747323"/>
            <a:ext cx="5439534" cy="5620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26B1D4-31C8-9E42-C52A-EBD9D8EAD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505" y="3427085"/>
            <a:ext cx="5677692" cy="4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432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502FF-AEDC-F90E-CC56-F4E4720FE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E2B811-F641-31F7-0EC9-8F88EBE579E9}"/>
              </a:ext>
            </a:extLst>
          </p:cNvPr>
          <p:cNvCxnSpPr>
            <a:cxnSpLocks/>
          </p:cNvCxnSpPr>
          <p:nvPr/>
        </p:nvCxnSpPr>
        <p:spPr>
          <a:xfrm>
            <a:off x="1426773" y="1094950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659F0B91-1062-02E9-164C-248C7A1A3D13}"/>
              </a:ext>
            </a:extLst>
          </p:cNvPr>
          <p:cNvSpPr txBox="1"/>
          <p:nvPr/>
        </p:nvSpPr>
        <p:spPr>
          <a:xfrm>
            <a:off x="375614" y="456983"/>
            <a:ext cx="626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3.</a:t>
            </a:r>
            <a:r>
              <a:rPr lang="zh-CN" altLang="en-US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潜力值计算公式解析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20000">
                    <a:schemeClr val="accent3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1B0BFA2-9B1A-7CDF-518C-3BE5481D5044}"/>
              </a:ext>
            </a:extLst>
          </p:cNvPr>
          <p:cNvSpPr txBox="1"/>
          <p:nvPr/>
        </p:nvSpPr>
        <p:spPr>
          <a:xfrm>
            <a:off x="363747" y="1225781"/>
            <a:ext cx="11464505" cy="535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PotentialScore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=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（（ 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0.67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activity_trend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- 0.23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participants_trend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+ 0.18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bus_factor_jump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+ 0.14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issue_response_time_trend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+ 0.2  * </a:t>
            </a:r>
            <a:r>
              <a:rPr kumimoji="0" lang="en-US" altLang="zh-CN" sz="22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openrank_trend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+1</a:t>
            </a:r>
            <a:r>
              <a:rPr kumimoji="0" lang="zh-CN" altLang="en-US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）*</a:t>
            </a:r>
            <a:r>
              <a:rPr kumimoji="0" lang="en-US" altLang="zh-CN" sz="2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100</a:t>
            </a:r>
          </a:p>
          <a:p>
            <a:r>
              <a:rPr lang="zh-CN" altLang="en-US" sz="1900" b="1" dirty="0"/>
              <a:t>参数说明：</a:t>
            </a:r>
            <a:endParaRPr lang="en-US" altLang="zh-CN" sz="1900" b="1" dirty="0"/>
          </a:p>
          <a:p>
            <a:r>
              <a:rPr lang="en-US" altLang="zh-CN" sz="1900" dirty="0"/>
              <a:t>·</a:t>
            </a:r>
            <a:r>
              <a:rPr lang="en-US" altLang="zh-CN" sz="1900" dirty="0" err="1"/>
              <a:t>activity_trend</a:t>
            </a:r>
            <a:r>
              <a:rPr lang="zh-CN" altLang="en-US" sz="1900" dirty="0"/>
              <a:t>：项目活跃度的变化趋势</a:t>
            </a:r>
          </a:p>
          <a:p>
            <a:r>
              <a:rPr lang="en-US" altLang="zh-CN" sz="1900" dirty="0"/>
              <a:t>·</a:t>
            </a:r>
            <a:r>
              <a:rPr lang="en-US" altLang="zh-CN" sz="1900" dirty="0" err="1"/>
              <a:t>participants_trend</a:t>
            </a:r>
            <a:r>
              <a:rPr lang="zh-CN" altLang="en-US" sz="1900" dirty="0"/>
              <a:t>：参与者数量变化趋势</a:t>
            </a:r>
          </a:p>
          <a:p>
            <a:r>
              <a:rPr lang="en-US" altLang="zh-CN" sz="1900" dirty="0"/>
              <a:t>·</a:t>
            </a:r>
            <a:r>
              <a:rPr lang="en-US" altLang="zh-CN" sz="1900" dirty="0" err="1"/>
              <a:t>contributors_jump</a:t>
            </a:r>
            <a:r>
              <a:rPr lang="zh-CN" altLang="en-US" sz="1900" dirty="0"/>
              <a:t>：贡献者数量的阶段性跃迁</a:t>
            </a:r>
          </a:p>
          <a:p>
            <a:r>
              <a:rPr lang="en-US" altLang="zh-CN" sz="1900" dirty="0"/>
              <a:t>·</a:t>
            </a:r>
            <a:r>
              <a:rPr lang="en-US" altLang="zh-CN" sz="1900" dirty="0" err="1"/>
              <a:t>bus_factor_jump</a:t>
            </a:r>
            <a:r>
              <a:rPr lang="zh-CN" altLang="en-US" sz="1900" dirty="0"/>
              <a:t>：项目治理去中心化程度的变化</a:t>
            </a:r>
          </a:p>
          <a:p>
            <a:r>
              <a:rPr lang="en-US" altLang="zh-CN" sz="1900" dirty="0"/>
              <a:t>·</a:t>
            </a:r>
            <a:r>
              <a:rPr lang="en-US" altLang="zh-CN" sz="1900" dirty="0" err="1"/>
              <a:t>issue_response_time_trend</a:t>
            </a:r>
            <a:r>
              <a:rPr lang="zh-CN" altLang="en-US" sz="1900" dirty="0"/>
              <a:t>：问题响应效率的变化趋势</a:t>
            </a:r>
          </a:p>
          <a:p>
            <a:r>
              <a:rPr lang="en-US" altLang="zh-CN" sz="1900" dirty="0"/>
              <a:t>·</a:t>
            </a:r>
            <a:r>
              <a:rPr lang="en-US" altLang="zh-CN" sz="1900" dirty="0" err="1"/>
              <a:t>openrank_trend</a:t>
            </a:r>
            <a:r>
              <a:rPr lang="zh-CN" altLang="en-US" sz="1900" dirty="0"/>
              <a:t>：历史 </a:t>
            </a:r>
            <a:r>
              <a:rPr lang="en-US" altLang="zh-CN" sz="1900" dirty="0" err="1"/>
              <a:t>OpenRank</a:t>
            </a:r>
            <a:r>
              <a:rPr lang="en-US" altLang="zh-CN" sz="1900" dirty="0"/>
              <a:t> </a:t>
            </a:r>
            <a:r>
              <a:rPr lang="zh-CN" altLang="en-US" sz="1900" dirty="0"/>
              <a:t>增长趋势</a:t>
            </a:r>
            <a:endParaRPr lang="en-US" altLang="zh-CN" sz="1900" dirty="0"/>
          </a:p>
          <a:p>
            <a:endParaRPr lang="en-US" altLang="zh-CN" sz="1900" dirty="0"/>
          </a:p>
          <a:p>
            <a:r>
              <a:rPr lang="zh-CN" altLang="en-US" sz="1900" b="1" dirty="0"/>
              <a:t>公式解析：</a:t>
            </a:r>
            <a:endParaRPr lang="en-US" altLang="zh-CN" sz="1900" b="1" dirty="0"/>
          </a:p>
          <a:p>
            <a:r>
              <a:rPr lang="zh-CN" altLang="en-US" sz="1900" dirty="0"/>
              <a:t>公式旨在构建一个在去除 </a:t>
            </a:r>
            <a:r>
              <a:rPr lang="en-US" altLang="zh-CN" sz="1900" dirty="0" err="1"/>
              <a:t>OpenRank</a:t>
            </a:r>
            <a:r>
              <a:rPr lang="en-US" altLang="zh-CN" sz="1900" dirty="0"/>
              <a:t> </a:t>
            </a:r>
            <a:r>
              <a:rPr lang="zh-CN" altLang="en-US" sz="1900" dirty="0"/>
              <a:t>惯性影响后，仍能解释未来增长的潜力评估模型。由实验表明，</a:t>
            </a:r>
            <a:endParaRPr lang="en-US" altLang="zh-CN" sz="1900" dirty="0"/>
          </a:p>
          <a:p>
            <a:r>
              <a:rPr lang="en-US" altLang="zh-CN" sz="1900" dirty="0"/>
              <a:t>·</a:t>
            </a:r>
            <a:r>
              <a:rPr lang="zh-CN" altLang="en-US" sz="1900" b="1" dirty="0"/>
              <a:t>活跃度增长（权重：</a:t>
            </a:r>
            <a:r>
              <a:rPr lang="en-US" altLang="zh-CN" sz="1900" b="1" dirty="0"/>
              <a:t>0.67</a:t>
            </a:r>
            <a:r>
              <a:rPr lang="zh-CN" altLang="en-US" sz="1900" b="1" dirty="0"/>
              <a:t>）</a:t>
            </a:r>
            <a:r>
              <a:rPr lang="zh-CN" altLang="en-US" sz="1900" dirty="0"/>
              <a:t>是最核心的潜力信号。在移除 </a:t>
            </a:r>
            <a:r>
              <a:rPr lang="en-US" altLang="zh-CN" sz="1900" dirty="0" err="1"/>
              <a:t>OpenRank</a:t>
            </a:r>
            <a:r>
              <a:rPr lang="en-US" altLang="zh-CN" sz="1900" dirty="0"/>
              <a:t> </a:t>
            </a:r>
            <a:r>
              <a:rPr lang="zh-CN" altLang="en-US" sz="1900" dirty="0"/>
              <a:t>趋势后，</a:t>
            </a:r>
            <a:r>
              <a:rPr lang="en-US" altLang="zh-CN" sz="1900" dirty="0" err="1"/>
              <a:t>activity_trend</a:t>
            </a:r>
            <a:r>
              <a:rPr lang="en-US" altLang="zh-CN" sz="1900" dirty="0"/>
              <a:t> </a:t>
            </a:r>
            <a:r>
              <a:rPr lang="zh-CN" altLang="en-US" sz="1900" dirty="0"/>
              <a:t>成为最主要的预测因子，说明活跃行为本身是未来影响力增长的直接驱动力。</a:t>
            </a:r>
            <a:endParaRPr lang="en-US" altLang="zh-CN" sz="1900" dirty="0"/>
          </a:p>
          <a:p>
            <a:r>
              <a:rPr lang="en-US" altLang="zh-CN" sz="1900" dirty="0"/>
              <a:t>·</a:t>
            </a:r>
            <a:r>
              <a:rPr lang="zh-CN" altLang="en-US" sz="1900" b="1" dirty="0"/>
              <a:t>参与者数量变化（权重：</a:t>
            </a:r>
            <a:r>
              <a:rPr lang="en-US" altLang="zh-CN" sz="1900" b="1" dirty="0"/>
              <a:t>-0.23</a:t>
            </a:r>
            <a:r>
              <a:rPr lang="zh-CN" altLang="en-US" sz="1900" b="1" dirty="0"/>
              <a:t>）</a:t>
            </a:r>
            <a:r>
              <a:rPr lang="zh-CN" altLang="en-US" sz="1900" dirty="0"/>
              <a:t>呈现负权重，表明在起步阶段项目中，参与者数量的快速增长可能伴随低强度或碎片化参与，对短期增长的正向贡献有限。</a:t>
            </a:r>
            <a:endParaRPr lang="en-US" altLang="zh-CN" sz="1900" dirty="0"/>
          </a:p>
          <a:p>
            <a:r>
              <a:rPr lang="en-US" altLang="zh-CN" sz="1900" dirty="0"/>
              <a:t>·</a:t>
            </a:r>
            <a:r>
              <a:rPr lang="zh-CN" altLang="en-US" sz="1900" b="1" dirty="0"/>
              <a:t>治理结构的改善（权重：</a:t>
            </a:r>
            <a:r>
              <a:rPr lang="en-US" altLang="zh-CN" sz="1900" b="1" dirty="0"/>
              <a:t>0.14</a:t>
            </a:r>
            <a:r>
              <a:rPr lang="zh-CN" altLang="en-US" sz="1900" b="1" dirty="0"/>
              <a:t>）</a:t>
            </a:r>
            <a:r>
              <a:rPr lang="zh-CN" altLang="en-US" sz="1900" dirty="0"/>
              <a:t>对未来增长具有独立解释力，反映了项目可持续性的重要作用。</a:t>
            </a:r>
          </a:p>
        </p:txBody>
      </p:sp>
    </p:spTree>
    <p:extLst>
      <p:ext uri="{BB962C8B-B14F-4D97-AF65-F5344CB8AC3E}">
        <p14:creationId xmlns:p14="http://schemas.microsoft.com/office/powerpoint/2010/main" val="8826269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3149B-D1FB-5563-758E-E1F1B8075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E6CC7724-6DCC-195B-B9F4-B9ACCF7350AF}"/>
              </a:ext>
            </a:extLst>
          </p:cNvPr>
          <p:cNvCxnSpPr>
            <a:cxnSpLocks/>
          </p:cNvCxnSpPr>
          <p:nvPr/>
        </p:nvCxnSpPr>
        <p:spPr>
          <a:xfrm>
            <a:off x="1375015" y="1103577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75CDD8A-AA45-83D0-1C18-DD2E40824F22}"/>
              </a:ext>
            </a:extLst>
          </p:cNvPr>
          <p:cNvSpPr txBox="1"/>
          <p:nvPr/>
        </p:nvSpPr>
        <p:spPr>
          <a:xfrm>
            <a:off x="375614" y="456983"/>
            <a:ext cx="626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en-US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千问</a:t>
            </a: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AI</a:t>
            </a:r>
            <a:r>
              <a:rPr lang="zh-CN" altLang="en-US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模型提供建议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20000">
                    <a:schemeClr val="accent3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48CA7E-4B21-0BD8-06D0-7898E5A8EECC}"/>
              </a:ext>
            </a:extLst>
          </p:cNvPr>
          <p:cNvSpPr txBox="1"/>
          <p:nvPr/>
        </p:nvSpPr>
        <p:spPr>
          <a:xfrm>
            <a:off x="375614" y="1656877"/>
            <a:ext cx="11278347" cy="21167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）使用</a:t>
            </a:r>
            <a:r>
              <a:rPr kumimoji="0" lang="en-US" altLang="zh-CN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openai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调用千问</a:t>
            </a:r>
            <a:r>
              <a:rPr kumimoji="0" lang="en-US" altLang="zh-CN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api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base_url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指向阿里云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DashScope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的兼容端点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）通过构建一个 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prompt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（提示文本）将项目内容和评分信息传给模型，并引导模型输出标准化格式。</a:t>
            </a:r>
          </a:p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9171BE17-2F4C-E78A-8997-1A6C479CC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4333" y="341885"/>
            <a:ext cx="4132053" cy="1382558"/>
          </a:xfrm>
          <a:prstGeom prst="rect">
            <a:avLst/>
          </a:prstGeom>
        </p:spPr>
      </p:pic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7B91C768-3F3D-0275-D3A9-3F7FC525C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6026" y="2946103"/>
            <a:ext cx="8717571" cy="34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43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37509-6381-B3E1-516C-5794A6A7F9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0B4F1D2-BEAC-3560-93F6-19190D94D71D}"/>
              </a:ext>
            </a:extLst>
          </p:cNvPr>
          <p:cNvCxnSpPr>
            <a:cxnSpLocks/>
          </p:cNvCxnSpPr>
          <p:nvPr/>
        </p:nvCxnSpPr>
        <p:spPr>
          <a:xfrm>
            <a:off x="1375015" y="1103577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9A53992-C45F-55B3-C462-AAC4089357EF}"/>
              </a:ext>
            </a:extLst>
          </p:cNvPr>
          <p:cNvSpPr txBox="1"/>
          <p:nvPr/>
        </p:nvSpPr>
        <p:spPr>
          <a:xfrm>
            <a:off x="375614" y="456983"/>
            <a:ext cx="62667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4.</a:t>
            </a:r>
            <a:r>
              <a:rPr lang="zh-CN" altLang="en-US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前端页面实现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20000">
                    <a:schemeClr val="accent3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D52D59-4F9D-A3AB-0C2B-504F3857007A}"/>
              </a:ext>
            </a:extLst>
          </p:cNvPr>
          <p:cNvSpPr txBox="1"/>
          <p:nvPr/>
        </p:nvSpPr>
        <p:spPr>
          <a:xfrm>
            <a:off x="815561" y="1857244"/>
            <a:ext cx="3376877" cy="4009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可视化图表部分使用了</a:t>
            </a:r>
            <a:r>
              <a:rPr kumimoji="0" lang="en-US" altLang="zh-CN" sz="220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echarts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进行渲染，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个交互式图表（组合图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、折线图、雷达图、仪表盘）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展示仓库分析结果，每个图表从不同视角进行分析。同时加入了用户交互的功能，例如悬停提示、错误反馈等。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8285F2-B095-8BD6-1E3C-2CFC0C5E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6578" y="2630170"/>
            <a:ext cx="2517866" cy="251786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29BA5F9-D0E9-702E-AB0D-CB894DC3470D}"/>
              </a:ext>
            </a:extLst>
          </p:cNvPr>
          <p:cNvSpPr txBox="1"/>
          <p:nvPr/>
        </p:nvSpPr>
        <p:spPr>
          <a:xfrm>
            <a:off x="7688476" y="1993985"/>
            <a:ext cx="3540778" cy="3565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API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通信：与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Flask</a:t>
            </a:r>
            <a:r>
              <a:rPr kumimoji="0" lang="zh-CN" altLang="en-US" sz="22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后端进行数据交互，并选取适合进行可视化的数据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。完成了用户输入 → 验证 → 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API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请求 → 后端处理 → 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JSON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响应 → 解析 → 标准化 → 图表数据 → 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ECharts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渲染 → 用户交互的过程。</a:t>
            </a:r>
            <a:endParaRPr kumimoji="0" lang="en-US" altLang="zh-CN" sz="22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D689D507-FACB-1921-CD49-E1B2301B5941}"/>
              </a:ext>
            </a:extLst>
          </p:cNvPr>
          <p:cNvSpPr/>
          <p:nvPr/>
        </p:nvSpPr>
        <p:spPr>
          <a:xfrm>
            <a:off x="552091" y="1496683"/>
            <a:ext cx="3933644" cy="476609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63645B52-3F5B-B249-74F3-780EED7541B2}"/>
              </a:ext>
            </a:extLst>
          </p:cNvPr>
          <p:cNvSpPr/>
          <p:nvPr/>
        </p:nvSpPr>
        <p:spPr>
          <a:xfrm>
            <a:off x="7444596" y="1496683"/>
            <a:ext cx="4028538" cy="4766093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4991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空心弧 7" hidden="1">
            <a:extLst>
              <a:ext uri="{FF2B5EF4-FFF2-40B4-BE49-F238E27FC236}">
                <a16:creationId xmlns:a16="http://schemas.microsoft.com/office/drawing/2014/main" id="{75485C95-CBA6-EBC1-579C-A04D82F84AAC}"/>
              </a:ext>
            </a:extLst>
          </p:cNvPr>
          <p:cNvSpPr/>
          <p:nvPr/>
        </p:nvSpPr>
        <p:spPr>
          <a:xfrm>
            <a:off x="3543300" y="2184400"/>
            <a:ext cx="2311400" cy="2311400"/>
          </a:xfrm>
          <a:prstGeom prst="blockArc">
            <a:avLst>
              <a:gd name="adj1" fmla="val 10938326"/>
              <a:gd name="adj2" fmla="val 6156498"/>
              <a:gd name="adj3" fmla="val 28604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6" name="椭圆 5" hidden="1">
            <a:extLst>
              <a:ext uri="{FF2B5EF4-FFF2-40B4-BE49-F238E27FC236}">
                <a16:creationId xmlns:a16="http://schemas.microsoft.com/office/drawing/2014/main" id="{0D61E743-04B1-B4C4-906D-C4DD5539E32A}"/>
              </a:ext>
            </a:extLst>
          </p:cNvPr>
          <p:cNvSpPr/>
          <p:nvPr/>
        </p:nvSpPr>
        <p:spPr>
          <a:xfrm>
            <a:off x="-2768600" y="787400"/>
            <a:ext cx="5105400" cy="5105400"/>
          </a:xfrm>
          <a:prstGeom prst="ellipse">
            <a:avLst/>
          </a:prstGeom>
          <a:gradFill flip="none" rotWithShape="1">
            <a:gsLst>
              <a:gs pos="100000">
                <a:schemeClr val="accent2">
                  <a:alpha val="11000"/>
                </a:schemeClr>
              </a:gs>
              <a:gs pos="5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4" name="矩形: 圆角 3" hidden="1">
            <a:extLst>
              <a:ext uri="{FF2B5EF4-FFF2-40B4-BE49-F238E27FC236}">
                <a16:creationId xmlns:a16="http://schemas.microsoft.com/office/drawing/2014/main" id="{788D1C4E-412B-3068-5EF3-A3F2005C534F}"/>
              </a:ext>
            </a:extLst>
          </p:cNvPr>
          <p:cNvSpPr/>
          <p:nvPr/>
        </p:nvSpPr>
        <p:spPr>
          <a:xfrm>
            <a:off x="-215900" y="4216400"/>
            <a:ext cx="5334000" cy="558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11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9" name="矩形: 圆角 8" hidden="1">
            <a:extLst>
              <a:ext uri="{FF2B5EF4-FFF2-40B4-BE49-F238E27FC236}">
                <a16:creationId xmlns:a16="http://schemas.microsoft.com/office/drawing/2014/main" id="{1A9600CA-57F9-CD09-9CD8-1C706C944761}"/>
              </a:ext>
            </a:extLst>
          </p:cNvPr>
          <p:cNvSpPr/>
          <p:nvPr/>
        </p:nvSpPr>
        <p:spPr>
          <a:xfrm>
            <a:off x="-482600" y="4541036"/>
            <a:ext cx="4470400" cy="4683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11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/>
              <a:ea typeface="思源黑体 CN ExtraLight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BE53CB1-7A55-0D79-B618-AB6164C76B00}"/>
              </a:ext>
            </a:extLst>
          </p:cNvPr>
          <p:cNvSpPr txBox="1"/>
          <p:nvPr/>
        </p:nvSpPr>
        <p:spPr>
          <a:xfrm>
            <a:off x="1524000" y="2828836"/>
            <a:ext cx="289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>
                <a:ln>
                  <a:noFill/>
                </a:ln>
                <a:gradFill flip="none" rotWithShape="1"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目录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7B7DF82-5BC3-62DC-7C18-CEFA36162A53}"/>
              </a:ext>
            </a:extLst>
          </p:cNvPr>
          <p:cNvSpPr txBox="1"/>
          <p:nvPr/>
        </p:nvSpPr>
        <p:spPr>
          <a:xfrm>
            <a:off x="6845245" y="180334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01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>
                <a:gsLst>
                  <a:gs pos="76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7C9A535-4A7E-D3ED-F08E-38DAA650FA04}"/>
              </a:ext>
            </a:extLst>
          </p:cNvPr>
          <p:cNvSpPr txBox="1"/>
          <p:nvPr/>
        </p:nvSpPr>
        <p:spPr>
          <a:xfrm>
            <a:off x="7797745" y="1834124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项目背景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D827299-6475-92CD-3A83-30C38BF48199}"/>
              </a:ext>
            </a:extLst>
          </p:cNvPr>
          <p:cNvCxnSpPr>
            <a:cxnSpLocks/>
          </p:cNvCxnSpPr>
          <p:nvPr/>
        </p:nvCxnSpPr>
        <p:spPr>
          <a:xfrm>
            <a:off x="7667103" y="1959824"/>
            <a:ext cx="0" cy="333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E73B051-AD1C-7168-CAC4-DF1F6E0893A1}"/>
              </a:ext>
            </a:extLst>
          </p:cNvPr>
          <p:cNvSpPr txBox="1"/>
          <p:nvPr/>
        </p:nvSpPr>
        <p:spPr>
          <a:xfrm>
            <a:off x="6845245" y="2671672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02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>
                <a:gsLst>
                  <a:gs pos="76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061740F-3BAB-6C9C-DE6A-F0F73FAEBB64}"/>
              </a:ext>
            </a:extLst>
          </p:cNvPr>
          <p:cNvSpPr txBox="1"/>
          <p:nvPr/>
        </p:nvSpPr>
        <p:spPr>
          <a:xfrm>
            <a:off x="7797745" y="2702450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项目功能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2E84681-8617-B0F0-2E87-49EC2E00C284}"/>
              </a:ext>
            </a:extLst>
          </p:cNvPr>
          <p:cNvCxnSpPr>
            <a:cxnSpLocks/>
          </p:cNvCxnSpPr>
          <p:nvPr/>
        </p:nvCxnSpPr>
        <p:spPr>
          <a:xfrm>
            <a:off x="7667103" y="2828150"/>
            <a:ext cx="0" cy="333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23E6C947-1A74-98CF-1307-F7E16B7200E2}"/>
              </a:ext>
            </a:extLst>
          </p:cNvPr>
          <p:cNvSpPr txBox="1"/>
          <p:nvPr/>
        </p:nvSpPr>
        <p:spPr>
          <a:xfrm>
            <a:off x="6845245" y="353999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03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>
                <a:gsLst>
                  <a:gs pos="76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8F117D7-DD75-CAE4-E341-459255715AC9}"/>
              </a:ext>
            </a:extLst>
          </p:cNvPr>
          <p:cNvSpPr txBox="1"/>
          <p:nvPr/>
        </p:nvSpPr>
        <p:spPr>
          <a:xfrm>
            <a:off x="7797745" y="3570776"/>
            <a:ext cx="18710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技术实现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AFBBB81-865A-29EE-9446-A5B87A836102}"/>
              </a:ext>
            </a:extLst>
          </p:cNvPr>
          <p:cNvCxnSpPr>
            <a:cxnSpLocks/>
          </p:cNvCxnSpPr>
          <p:nvPr/>
        </p:nvCxnSpPr>
        <p:spPr>
          <a:xfrm>
            <a:off x="7667103" y="3696476"/>
            <a:ext cx="0" cy="333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E9BBC868-9218-7BCE-2A17-4F0FB17992DD}"/>
              </a:ext>
            </a:extLst>
          </p:cNvPr>
          <p:cNvSpPr txBox="1"/>
          <p:nvPr/>
        </p:nvSpPr>
        <p:spPr>
          <a:xfrm>
            <a:off x="6845245" y="440832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36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76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04</a:t>
            </a:r>
            <a:endParaRPr kumimoji="0" lang="zh-CN" altLang="en-US" sz="3600" b="0" i="0" u="none" strike="noStrike" kern="1200" cap="none" spc="0" normalizeH="0" baseline="0" noProof="0">
              <a:ln>
                <a:noFill/>
              </a:ln>
              <a:gradFill>
                <a:gsLst>
                  <a:gs pos="76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46530C9-4D4F-46D0-80B1-66E2E2D42276}"/>
              </a:ext>
            </a:extLst>
          </p:cNvPr>
          <p:cNvSpPr txBox="1"/>
          <p:nvPr/>
        </p:nvSpPr>
        <p:spPr>
          <a:xfrm>
            <a:off x="7797745" y="4439102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页面</a:t>
            </a: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展示</a:t>
            </a:r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3126067-BF24-6139-39A7-AC413D2206FE}"/>
              </a:ext>
            </a:extLst>
          </p:cNvPr>
          <p:cNvCxnSpPr>
            <a:cxnSpLocks/>
          </p:cNvCxnSpPr>
          <p:nvPr/>
        </p:nvCxnSpPr>
        <p:spPr>
          <a:xfrm>
            <a:off x="7667103" y="4564802"/>
            <a:ext cx="0" cy="333375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566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5118809" y="1999734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8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04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4329315" y="4303914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页面展示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6971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B5C4ACCF-4DB2-05DC-7D39-957B9DF5589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91038" y="421617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页面展示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1064463" y="979908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464616BF-34FD-48CA-8502-79250464E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938" y="1006392"/>
            <a:ext cx="9956124" cy="569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40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F169C-2398-5F16-7700-CCF7782DA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9284A434-C4D9-A0E0-D4D5-56A9A59160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60049" y="473375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页面展示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3E1C62C-43B9-86E1-6A67-F038423A2079}"/>
              </a:ext>
            </a:extLst>
          </p:cNvPr>
          <p:cNvCxnSpPr>
            <a:cxnSpLocks/>
          </p:cNvCxnSpPr>
          <p:nvPr/>
        </p:nvCxnSpPr>
        <p:spPr>
          <a:xfrm>
            <a:off x="1909852" y="1034565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638F94BA-ED91-1C14-8608-7A8ED87C0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978" y="1058150"/>
            <a:ext cx="10182044" cy="56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111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9D03F-2852-7162-3C06-36A325AB41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01BECB-7FD4-6BD7-233D-B64511666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22027" y="438870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页面展示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F2A85CE6-C91B-33EC-DE5C-8CD3931EF80A}"/>
              </a:ext>
            </a:extLst>
          </p:cNvPr>
          <p:cNvCxnSpPr>
            <a:cxnSpLocks/>
          </p:cNvCxnSpPr>
          <p:nvPr/>
        </p:nvCxnSpPr>
        <p:spPr>
          <a:xfrm>
            <a:off x="1771830" y="1000060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21F467E0-14B9-25CC-A923-FB573C0785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519" y="1023645"/>
            <a:ext cx="10256015" cy="567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22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文本框 166">
            <a:extLst>
              <a:ext uri="{FF2B5EF4-FFF2-40B4-BE49-F238E27FC236}">
                <a16:creationId xmlns:a16="http://schemas.microsoft.com/office/drawing/2014/main" id="{1B5CD312-15E5-1986-006E-71F6D0EABC7B}"/>
              </a:ext>
            </a:extLst>
          </p:cNvPr>
          <p:cNvSpPr txBox="1"/>
          <p:nvPr/>
        </p:nvSpPr>
        <p:spPr>
          <a:xfrm>
            <a:off x="3397987" y="2092079"/>
            <a:ext cx="552172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73000">
                      <a:schemeClr val="accent3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THANK</a:t>
            </a:r>
            <a:r>
              <a:rPr lang="en-US" altLang="zh-CN" sz="9600" dirty="0">
                <a:gradFill flip="none" rotWithShape="1">
                  <a:gsLst>
                    <a:gs pos="73000">
                      <a:schemeClr val="accent3"/>
                    </a:gs>
                    <a:gs pos="0">
                      <a:schemeClr val="accent1"/>
                    </a:gs>
                  </a:gsLst>
                  <a:lin ang="27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 YOU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73000">
                    <a:schemeClr val="accent3"/>
                  </a:gs>
                  <a:gs pos="0">
                    <a:schemeClr val="accent1"/>
                  </a:gs>
                </a:gsLst>
                <a:lin ang="2700000" scaled="1"/>
                <a:tileRect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2626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5118810" y="1999734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01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gradFill>
                <a:gsLst>
                  <a:gs pos="92000">
                    <a:schemeClr val="accent3"/>
                  </a:gs>
                  <a:gs pos="0">
                    <a:schemeClr val="accent1"/>
                  </a:gs>
                </a:gsLst>
                <a:lin ang="5400000" scaled="1"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4329315" y="4303914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项目背景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1802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: 圆角 3"/>
          <p:cNvSpPr/>
          <p:nvPr/>
        </p:nvSpPr>
        <p:spPr>
          <a:xfrm>
            <a:off x="587375" y="1669144"/>
            <a:ext cx="5348968" cy="4382884"/>
          </a:xfrm>
          <a:prstGeom prst="roundRect">
            <a:avLst>
              <a:gd name="adj" fmla="val 5101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6246132" y="1669144"/>
            <a:ext cx="5348968" cy="4382884"/>
          </a:xfrm>
          <a:prstGeom prst="roundRect">
            <a:avLst>
              <a:gd name="adj" fmla="val 5101"/>
            </a:avLst>
          </a:prstGeom>
          <a:noFill/>
          <a:ln w="6350">
            <a:solidFill>
              <a:schemeClr val="accent1">
                <a:alpha val="28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247944" y="3012529"/>
            <a:ext cx="1696112" cy="1696115"/>
          </a:xfrm>
          <a:prstGeom prst="ellipse">
            <a:avLst/>
          </a:prstGeom>
          <a:gradFill flip="none" rotWithShape="1">
            <a:gsLst>
              <a:gs pos="30000">
                <a:schemeClr val="accent1"/>
              </a:gs>
              <a:gs pos="10000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7" name="空心弧 6"/>
          <p:cNvSpPr/>
          <p:nvPr/>
        </p:nvSpPr>
        <p:spPr>
          <a:xfrm>
            <a:off x="5034706" y="2799290"/>
            <a:ext cx="2122589" cy="2122592"/>
          </a:xfrm>
          <a:prstGeom prst="blockArc">
            <a:avLst>
              <a:gd name="adj1" fmla="val 13759388"/>
              <a:gd name="adj2" fmla="val 4707929"/>
              <a:gd name="adj3" fmla="val 18946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10" name="空心弧 9"/>
          <p:cNvSpPr/>
          <p:nvPr/>
        </p:nvSpPr>
        <p:spPr>
          <a:xfrm rot="9472655">
            <a:off x="5034706" y="2799290"/>
            <a:ext cx="2122589" cy="2122592"/>
          </a:xfrm>
          <a:prstGeom prst="blockArc">
            <a:avLst>
              <a:gd name="adj1" fmla="val 13759388"/>
              <a:gd name="adj2" fmla="val 4707929"/>
              <a:gd name="adj3" fmla="val 18946"/>
            </a:avLst>
          </a:prstGeom>
          <a:gradFill flip="none" rotWithShape="1">
            <a:gsLst>
              <a:gs pos="100000">
                <a:schemeClr val="accent2">
                  <a:alpha val="0"/>
                </a:schemeClr>
              </a:gs>
              <a:gs pos="0">
                <a:schemeClr val="accent1">
                  <a:alpha val="12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69428" y="3321977"/>
            <a:ext cx="105314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市场现状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530610" y="2216141"/>
            <a:ext cx="2057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开发者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困境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908793" y="2923629"/>
            <a:ext cx="3587007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65084" y="3062088"/>
            <a:ext cx="3687313" cy="1656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项目维护者缺乏客观自我评估攻击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开发者想参与开源但不知道如何选取更有前景的项目并加入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302334" y="2216141"/>
            <a:ext cx="2518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ea"/>
              </a:rPr>
              <a:t>企业</a:t>
            </a:r>
            <a:r>
              <a:rPr lang="en-US" altLang="zh-CN" sz="280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ea"/>
              </a:rPr>
              <a:t>/</a:t>
            </a:r>
            <a:r>
              <a:rPr lang="zh-CN" altLang="en-US" sz="2800" dirty="0"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latin typeface="+mn-ea"/>
              </a:rPr>
              <a:t>投资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+mn-ea"/>
                <a:cs typeface="+mn-cs"/>
              </a:rPr>
              <a:t>困境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7680517" y="2923629"/>
            <a:ext cx="3587007" cy="0"/>
          </a:xfrm>
          <a:prstGeom prst="line">
            <a:avLst/>
          </a:prstGeom>
          <a:ln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636808" y="3062088"/>
            <a:ext cx="3687313" cy="25310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开源项目爆炸式增长：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GitHub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上已有超过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2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亿个仓库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企业面临海量开源技术，选择成本高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投资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机构需要科学评估开源项目投资价值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2" name="任意多边形: 形状 31"/>
          <p:cNvSpPr/>
          <p:nvPr/>
        </p:nvSpPr>
        <p:spPr>
          <a:xfrm>
            <a:off x="1027478" y="2260594"/>
            <a:ext cx="299657" cy="374571"/>
          </a:xfrm>
          <a:custGeom>
            <a:avLst/>
            <a:gdLst>
              <a:gd name="connsiteX0" fmla="*/ 0 w 299657"/>
              <a:gd name="connsiteY0" fmla="*/ 18729 h 374571"/>
              <a:gd name="connsiteX1" fmla="*/ 18729 w 299657"/>
              <a:gd name="connsiteY1" fmla="*/ 0 h 374571"/>
              <a:gd name="connsiteX2" fmla="*/ 206014 w 299657"/>
              <a:gd name="connsiteY2" fmla="*/ 0 h 374571"/>
              <a:gd name="connsiteX3" fmla="*/ 299657 w 299657"/>
              <a:gd name="connsiteY3" fmla="*/ 93643 h 374571"/>
              <a:gd name="connsiteX4" fmla="*/ 299657 w 299657"/>
              <a:gd name="connsiteY4" fmla="*/ 355843 h 374571"/>
              <a:gd name="connsiteX5" fmla="*/ 280929 w 299657"/>
              <a:gd name="connsiteY5" fmla="*/ 374572 h 374571"/>
              <a:gd name="connsiteX6" fmla="*/ 18729 w 299657"/>
              <a:gd name="connsiteY6" fmla="*/ 374572 h 374571"/>
              <a:gd name="connsiteX7" fmla="*/ 0 w 299657"/>
              <a:gd name="connsiteY7" fmla="*/ 355843 h 374571"/>
              <a:gd name="connsiteX8" fmla="*/ 0 w 299657"/>
              <a:gd name="connsiteY8" fmla="*/ 18729 h 3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657" h="374571">
                <a:moveTo>
                  <a:pt x="0" y="18729"/>
                </a:moveTo>
                <a:cubicBezTo>
                  <a:pt x="0" y="8385"/>
                  <a:pt x="8385" y="0"/>
                  <a:pt x="18729" y="0"/>
                </a:cubicBezTo>
                <a:lnTo>
                  <a:pt x="206014" y="0"/>
                </a:lnTo>
                <a:lnTo>
                  <a:pt x="299657" y="93643"/>
                </a:lnTo>
                <a:lnTo>
                  <a:pt x="299657" y="355843"/>
                </a:lnTo>
                <a:cubicBezTo>
                  <a:pt x="299657" y="366187"/>
                  <a:pt x="291273" y="374572"/>
                  <a:pt x="280929" y="374572"/>
                </a:cubicBezTo>
                <a:lnTo>
                  <a:pt x="18729" y="374572"/>
                </a:lnTo>
                <a:cubicBezTo>
                  <a:pt x="8385" y="374572"/>
                  <a:pt x="0" y="366187"/>
                  <a:pt x="0" y="355843"/>
                </a:cubicBezTo>
                <a:lnTo>
                  <a:pt x="0" y="18729"/>
                </a:lnTo>
                <a:close/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1102392" y="2410422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1102392" y="2485337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42" name="任意多边形: 形状 41"/>
          <p:cNvSpPr/>
          <p:nvPr/>
        </p:nvSpPr>
        <p:spPr>
          <a:xfrm>
            <a:off x="7809278" y="2260594"/>
            <a:ext cx="299657" cy="374571"/>
          </a:xfrm>
          <a:custGeom>
            <a:avLst/>
            <a:gdLst>
              <a:gd name="connsiteX0" fmla="*/ 0 w 299657"/>
              <a:gd name="connsiteY0" fmla="*/ 18729 h 374571"/>
              <a:gd name="connsiteX1" fmla="*/ 18729 w 299657"/>
              <a:gd name="connsiteY1" fmla="*/ 0 h 374571"/>
              <a:gd name="connsiteX2" fmla="*/ 206014 w 299657"/>
              <a:gd name="connsiteY2" fmla="*/ 0 h 374571"/>
              <a:gd name="connsiteX3" fmla="*/ 299657 w 299657"/>
              <a:gd name="connsiteY3" fmla="*/ 93643 h 374571"/>
              <a:gd name="connsiteX4" fmla="*/ 299657 w 299657"/>
              <a:gd name="connsiteY4" fmla="*/ 355843 h 374571"/>
              <a:gd name="connsiteX5" fmla="*/ 280929 w 299657"/>
              <a:gd name="connsiteY5" fmla="*/ 374572 h 374571"/>
              <a:gd name="connsiteX6" fmla="*/ 18729 w 299657"/>
              <a:gd name="connsiteY6" fmla="*/ 374572 h 374571"/>
              <a:gd name="connsiteX7" fmla="*/ 0 w 299657"/>
              <a:gd name="connsiteY7" fmla="*/ 355843 h 374571"/>
              <a:gd name="connsiteX8" fmla="*/ 0 w 299657"/>
              <a:gd name="connsiteY8" fmla="*/ 18729 h 37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657" h="374571">
                <a:moveTo>
                  <a:pt x="0" y="18729"/>
                </a:moveTo>
                <a:cubicBezTo>
                  <a:pt x="0" y="8385"/>
                  <a:pt x="8385" y="0"/>
                  <a:pt x="18729" y="0"/>
                </a:cubicBezTo>
                <a:lnTo>
                  <a:pt x="206014" y="0"/>
                </a:lnTo>
                <a:lnTo>
                  <a:pt x="299657" y="93643"/>
                </a:lnTo>
                <a:lnTo>
                  <a:pt x="299657" y="355843"/>
                </a:lnTo>
                <a:cubicBezTo>
                  <a:pt x="299657" y="366187"/>
                  <a:pt x="291273" y="374572"/>
                  <a:pt x="280929" y="374572"/>
                </a:cubicBezTo>
                <a:lnTo>
                  <a:pt x="18729" y="374572"/>
                </a:lnTo>
                <a:cubicBezTo>
                  <a:pt x="8385" y="374572"/>
                  <a:pt x="0" y="366187"/>
                  <a:pt x="0" y="355843"/>
                </a:cubicBezTo>
                <a:lnTo>
                  <a:pt x="0" y="18729"/>
                </a:lnTo>
                <a:close/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43" name="任意多边形: 形状 42"/>
          <p:cNvSpPr/>
          <p:nvPr/>
        </p:nvSpPr>
        <p:spPr>
          <a:xfrm>
            <a:off x="7884192" y="2410422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7884192" y="2485337"/>
            <a:ext cx="149828" cy="9364"/>
          </a:xfrm>
          <a:custGeom>
            <a:avLst/>
            <a:gdLst>
              <a:gd name="connsiteX0" fmla="*/ 0 w 149828"/>
              <a:gd name="connsiteY0" fmla="*/ 0 h 9364"/>
              <a:gd name="connsiteX1" fmla="*/ 149829 w 149828"/>
              <a:gd name="connsiteY1" fmla="*/ 0 h 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28" h="9364">
                <a:moveTo>
                  <a:pt x="0" y="0"/>
                </a:moveTo>
                <a:lnTo>
                  <a:pt x="149829" y="0"/>
                </a:lnTo>
              </a:path>
            </a:pathLst>
          </a:custGeom>
          <a:noFill/>
          <a:ln w="17859" cap="flat">
            <a:gradFill>
              <a:gsLst>
                <a:gs pos="0">
                  <a:schemeClr val="accent3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rou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ExtraLight" panose="020B0200000000000000" pitchFamily="34" charset="-122"/>
              <a:ea typeface="思源黑体 CN ExtraLight" panose="020B0200000000000000" pitchFamily="34" charset="-122"/>
              <a:cs typeface="+mn-cs"/>
            </a:endParaRPr>
          </a:p>
        </p:txBody>
      </p:sp>
      <p:sp>
        <p:nvSpPr>
          <p:cNvPr id="11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</a:rPr>
              <a:t>开源生态的机遇与挑战</a:t>
            </a:r>
          </a:p>
        </p:txBody>
      </p:sp>
      <p:sp>
        <p:nvSpPr>
          <p:cNvPr id="8" name="Shape 39"/>
          <p:cNvSpPr/>
          <p:nvPr/>
        </p:nvSpPr>
        <p:spPr>
          <a:xfrm>
            <a:off x="751267" y="5858921"/>
            <a:ext cx="693609" cy="634207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cubicBezTo>
                  <a:pt x="161151" y="0"/>
                  <a:pt x="169188" y="4822"/>
                  <a:pt x="173355" y="12502"/>
                </a:cubicBezTo>
                <a:lnTo>
                  <a:pt x="301943" y="250627"/>
                </a:lnTo>
                <a:cubicBezTo>
                  <a:pt x="305931" y="258008"/>
                  <a:pt x="305753" y="266938"/>
                  <a:pt x="301466" y="274141"/>
                </a:cubicBezTo>
                <a:cubicBezTo>
                  <a:pt x="297180" y="281345"/>
                  <a:pt x="289381" y="285750"/>
                  <a:pt x="280987" y="285750"/>
                </a:cubicBezTo>
                <a:lnTo>
                  <a:pt x="23813" y="285750"/>
                </a:lnTo>
                <a:cubicBezTo>
                  <a:pt x="15419" y="285750"/>
                  <a:pt x="7680" y="281345"/>
                  <a:pt x="3334" y="274141"/>
                </a:cubicBezTo>
                <a:cubicBezTo>
                  <a:pt x="-1012" y="266938"/>
                  <a:pt x="-1131" y="258008"/>
                  <a:pt x="2858" y="250627"/>
                </a:cubicBezTo>
                <a:lnTo>
                  <a:pt x="131445" y="12502"/>
                </a:lnTo>
                <a:cubicBezTo>
                  <a:pt x="135612" y="4822"/>
                  <a:pt x="143649" y="0"/>
                  <a:pt x="152400" y="0"/>
                </a:cubicBezTo>
                <a:close/>
                <a:moveTo>
                  <a:pt x="152400" y="100013"/>
                </a:moveTo>
                <a:cubicBezTo>
                  <a:pt x="144482" y="100013"/>
                  <a:pt x="138113" y="106382"/>
                  <a:pt x="138113" y="114300"/>
                </a:cubicBezTo>
                <a:lnTo>
                  <a:pt x="138113" y="180975"/>
                </a:lnTo>
                <a:cubicBezTo>
                  <a:pt x="138113" y="188893"/>
                  <a:pt x="144482" y="195263"/>
                  <a:pt x="152400" y="195263"/>
                </a:cubicBezTo>
                <a:cubicBezTo>
                  <a:pt x="160318" y="195263"/>
                  <a:pt x="166688" y="188893"/>
                  <a:pt x="166688" y="180975"/>
                </a:cubicBezTo>
                <a:lnTo>
                  <a:pt x="166688" y="114300"/>
                </a:lnTo>
                <a:cubicBezTo>
                  <a:pt x="166688" y="106382"/>
                  <a:pt x="160318" y="100013"/>
                  <a:pt x="152400" y="100013"/>
                </a:cubicBezTo>
                <a:close/>
                <a:moveTo>
                  <a:pt x="168295" y="228600"/>
                </a:moveTo>
                <a:cubicBezTo>
                  <a:pt x="168656" y="222700"/>
                  <a:pt x="165714" y="217087"/>
                  <a:pt x="160656" y="214027"/>
                </a:cubicBezTo>
                <a:cubicBezTo>
                  <a:pt x="155599" y="210968"/>
                  <a:pt x="149261" y="210968"/>
                  <a:pt x="144203" y="214027"/>
                </a:cubicBezTo>
                <a:cubicBezTo>
                  <a:pt x="139145" y="217087"/>
                  <a:pt x="136203" y="222700"/>
                  <a:pt x="136565" y="228600"/>
                </a:cubicBezTo>
                <a:cubicBezTo>
                  <a:pt x="136203" y="234500"/>
                  <a:pt x="139145" y="240113"/>
                  <a:pt x="144203" y="243173"/>
                </a:cubicBezTo>
                <a:cubicBezTo>
                  <a:pt x="149261" y="246232"/>
                  <a:pt x="155599" y="246232"/>
                  <a:pt x="160656" y="243173"/>
                </a:cubicBezTo>
                <a:cubicBezTo>
                  <a:pt x="165714" y="240113"/>
                  <a:pt x="168656" y="234500"/>
                  <a:pt x="168295" y="228600"/>
                </a:cubicBezTo>
                <a:close/>
              </a:path>
            </a:pathLst>
          </a:custGeom>
          <a:solidFill>
            <a:srgbClr val="4CB5F5"/>
          </a:solidFill>
        </p:spPr>
      </p:sp>
      <p:sp>
        <p:nvSpPr>
          <p:cNvPr id="14" name="Shape 38"/>
          <p:cNvSpPr/>
          <p:nvPr/>
        </p:nvSpPr>
        <p:spPr>
          <a:xfrm>
            <a:off x="394147" y="5743943"/>
            <a:ext cx="11403706" cy="893086"/>
          </a:xfrm>
          <a:custGeom>
            <a:avLst/>
            <a:gdLst/>
            <a:ahLst/>
            <a:cxnLst/>
            <a:rect l="l" t="t" r="r" b="b"/>
            <a:pathLst>
              <a:path w="15235767" h="960967">
                <a:moveTo>
                  <a:pt x="152400" y="0"/>
                </a:moveTo>
                <a:lnTo>
                  <a:pt x="15083367" y="0"/>
                </a:lnTo>
                <a:cubicBezTo>
                  <a:pt x="15167535" y="0"/>
                  <a:pt x="15235767" y="68232"/>
                  <a:pt x="15235767" y="152400"/>
                </a:cubicBezTo>
                <a:lnTo>
                  <a:pt x="15235767" y="808567"/>
                </a:lnTo>
                <a:cubicBezTo>
                  <a:pt x="15235767" y="892735"/>
                  <a:pt x="15167535" y="960967"/>
                  <a:pt x="15083367" y="960967"/>
                </a:cubicBezTo>
                <a:lnTo>
                  <a:pt x="152400" y="960967"/>
                </a:lnTo>
                <a:cubicBezTo>
                  <a:pt x="68288" y="960967"/>
                  <a:pt x="0" y="892679"/>
                  <a:pt x="0" y="808567"/>
                </a:cubicBezTo>
                <a:lnTo>
                  <a:pt x="0" y="152400"/>
                </a:lnTo>
                <a:cubicBezTo>
                  <a:pt x="0" y="68232"/>
                  <a:pt x="68232" y="0"/>
                  <a:pt x="152400" y="0"/>
                </a:cubicBezTo>
                <a:close/>
              </a:path>
            </a:pathLst>
          </a:custGeom>
          <a:solidFill>
            <a:srgbClr val="5A7D9A">
              <a:alpha val="20000"/>
            </a:srgbClr>
          </a:solidFill>
          <a:ln w="8467">
            <a:solidFill>
              <a:srgbClr val="4CB5F5">
                <a:alpha val="40000"/>
              </a:srgbClr>
            </a:solidFill>
            <a:prstDash val="solid"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1560631" y="5934426"/>
            <a:ext cx="8092820" cy="496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核心问题：缺乏客观、标准化的开源项目评估体系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5" grpId="0"/>
      <p:bldP spid="14" grpId="0" animBg="1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477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核心目标群体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82892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组合 67"/>
          <p:cNvGrpSpPr/>
          <p:nvPr/>
        </p:nvGrpSpPr>
        <p:grpSpPr>
          <a:xfrm>
            <a:off x="1072561" y="2217040"/>
            <a:ext cx="1563278" cy="1563278"/>
            <a:chOff x="1557742" y="2235360"/>
            <a:chExt cx="1300798" cy="1300798"/>
          </a:xfrm>
        </p:grpSpPr>
        <p:sp>
          <p:nvSpPr>
            <p:cNvPr id="60" name="椭圆 59"/>
            <p:cNvSpPr/>
            <p:nvPr/>
          </p:nvSpPr>
          <p:spPr>
            <a:xfrm>
              <a:off x="1651069" y="2328687"/>
              <a:ext cx="1114144" cy="111414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61" name="空心弧 60"/>
            <p:cNvSpPr/>
            <p:nvPr/>
          </p:nvSpPr>
          <p:spPr>
            <a:xfrm>
              <a:off x="1557742" y="2235360"/>
              <a:ext cx="1300798" cy="1300798"/>
            </a:xfrm>
            <a:prstGeom prst="blockArc">
              <a:avLst>
                <a:gd name="adj1" fmla="val 3721779"/>
                <a:gd name="adj2" fmla="val 3354853"/>
                <a:gd name="adj3" fmla="val 6557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2006847" y="2634142"/>
              <a:ext cx="402588" cy="503235"/>
              <a:chOff x="2006847" y="2634141"/>
              <a:chExt cx="402588" cy="503235"/>
            </a:xfrm>
          </p:grpSpPr>
          <p:sp>
            <p:nvSpPr>
              <p:cNvPr id="63" name="任意多边形: 形状 62"/>
              <p:cNvSpPr/>
              <p:nvPr/>
            </p:nvSpPr>
            <p:spPr>
              <a:xfrm>
                <a:off x="2006847" y="2634141"/>
                <a:ext cx="402588" cy="503235"/>
              </a:xfrm>
              <a:custGeom>
                <a:avLst/>
                <a:gdLst>
                  <a:gd name="connsiteX0" fmla="*/ 377426 w 402588"/>
                  <a:gd name="connsiteY0" fmla="*/ 0 h 503235"/>
                  <a:gd name="connsiteX1" fmla="*/ 25162 w 402588"/>
                  <a:gd name="connsiteY1" fmla="*/ 0 h 503235"/>
                  <a:gd name="connsiteX2" fmla="*/ 0 w 402588"/>
                  <a:gd name="connsiteY2" fmla="*/ 25162 h 503235"/>
                  <a:gd name="connsiteX3" fmla="*/ 0 w 402588"/>
                  <a:gd name="connsiteY3" fmla="*/ 478073 h 503235"/>
                  <a:gd name="connsiteX4" fmla="*/ 25162 w 402588"/>
                  <a:gd name="connsiteY4" fmla="*/ 503235 h 503235"/>
                  <a:gd name="connsiteX5" fmla="*/ 377426 w 402588"/>
                  <a:gd name="connsiteY5" fmla="*/ 503235 h 503235"/>
                  <a:gd name="connsiteX6" fmla="*/ 402588 w 402588"/>
                  <a:gd name="connsiteY6" fmla="*/ 478073 h 503235"/>
                  <a:gd name="connsiteX7" fmla="*/ 402588 w 402588"/>
                  <a:gd name="connsiteY7" fmla="*/ 25162 h 503235"/>
                  <a:gd name="connsiteX8" fmla="*/ 377426 w 402588"/>
                  <a:gd name="connsiteY8" fmla="*/ 0 h 5032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02588" h="503235">
                    <a:moveTo>
                      <a:pt x="377426" y="0"/>
                    </a:moveTo>
                    <a:lnTo>
                      <a:pt x="25162" y="0"/>
                    </a:lnTo>
                    <a:cubicBezTo>
                      <a:pt x="11265" y="0"/>
                      <a:pt x="0" y="11265"/>
                      <a:pt x="0" y="25162"/>
                    </a:cubicBezTo>
                    <a:lnTo>
                      <a:pt x="0" y="478073"/>
                    </a:lnTo>
                    <a:cubicBezTo>
                      <a:pt x="0" y="491970"/>
                      <a:pt x="11265" y="503235"/>
                      <a:pt x="25162" y="503235"/>
                    </a:cubicBezTo>
                    <a:lnTo>
                      <a:pt x="377426" y="503235"/>
                    </a:lnTo>
                    <a:cubicBezTo>
                      <a:pt x="391323" y="503235"/>
                      <a:pt x="402588" y="491970"/>
                      <a:pt x="402588" y="478073"/>
                    </a:cubicBezTo>
                    <a:lnTo>
                      <a:pt x="402588" y="25162"/>
                    </a:lnTo>
                    <a:cubicBezTo>
                      <a:pt x="402588" y="11265"/>
                      <a:pt x="391323" y="0"/>
                      <a:pt x="377426" y="0"/>
                    </a:cubicBezTo>
                    <a:close/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cs"/>
                </a:endParaRPr>
              </a:p>
            </p:txBody>
          </p:sp>
          <p:sp>
            <p:nvSpPr>
              <p:cNvPr id="64" name="任意多边形: 形状 63"/>
              <p:cNvSpPr/>
              <p:nvPr/>
            </p:nvSpPr>
            <p:spPr>
              <a:xfrm>
                <a:off x="2120074" y="2961244"/>
                <a:ext cx="176132" cy="12580"/>
              </a:xfrm>
              <a:custGeom>
                <a:avLst/>
                <a:gdLst>
                  <a:gd name="connsiteX0" fmla="*/ 0 w 176132"/>
                  <a:gd name="connsiteY0" fmla="*/ 0 h 12580"/>
                  <a:gd name="connsiteX1" fmla="*/ 176132 w 176132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76132" h="12580">
                    <a:moveTo>
                      <a:pt x="0" y="0"/>
                    </a:moveTo>
                    <a:lnTo>
                      <a:pt x="176132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cs"/>
                </a:endParaRPr>
              </a:p>
            </p:txBody>
          </p:sp>
          <p:sp>
            <p:nvSpPr>
              <p:cNvPr id="65" name="任意多边形: 形状 64"/>
              <p:cNvSpPr/>
              <p:nvPr/>
            </p:nvSpPr>
            <p:spPr>
              <a:xfrm>
                <a:off x="2120074" y="3036729"/>
                <a:ext cx="88066" cy="12580"/>
              </a:xfrm>
              <a:custGeom>
                <a:avLst/>
                <a:gdLst>
                  <a:gd name="connsiteX0" fmla="*/ 0 w 88066"/>
                  <a:gd name="connsiteY0" fmla="*/ 0 h 12580"/>
                  <a:gd name="connsiteX1" fmla="*/ 88066 w 88066"/>
                  <a:gd name="connsiteY1" fmla="*/ 0 h 125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88066" h="12580">
                    <a:moveTo>
                      <a:pt x="0" y="0"/>
                    </a:moveTo>
                    <a:lnTo>
                      <a:pt x="88066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cs"/>
                </a:endParaRPr>
              </a:p>
            </p:txBody>
          </p:sp>
          <p:sp>
            <p:nvSpPr>
              <p:cNvPr id="66" name="任意多边形: 形状 65"/>
              <p:cNvSpPr/>
              <p:nvPr/>
            </p:nvSpPr>
            <p:spPr>
              <a:xfrm>
                <a:off x="2132655" y="2747369"/>
                <a:ext cx="150970" cy="100647"/>
              </a:xfrm>
              <a:custGeom>
                <a:avLst/>
                <a:gdLst>
                  <a:gd name="connsiteX0" fmla="*/ 150971 w 150970"/>
                  <a:gd name="connsiteY0" fmla="*/ 0 h 100647"/>
                  <a:gd name="connsiteX1" fmla="*/ 50324 w 150970"/>
                  <a:gd name="connsiteY1" fmla="*/ 100647 h 100647"/>
                  <a:gd name="connsiteX2" fmla="*/ 0 w 150970"/>
                  <a:gd name="connsiteY2" fmla="*/ 50324 h 1006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0970" h="100647">
                    <a:moveTo>
                      <a:pt x="150971" y="0"/>
                    </a:moveTo>
                    <a:lnTo>
                      <a:pt x="50324" y="100647"/>
                    </a:lnTo>
                    <a:lnTo>
                      <a:pt x="0" y="50324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tlCol="0" anchor="ctr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cs"/>
                </a:endParaRPr>
              </a:p>
            </p:txBody>
          </p:sp>
        </p:grpSp>
      </p:grpSp>
      <p:sp>
        <p:nvSpPr>
          <p:cNvPr id="69" name="文本框 68"/>
          <p:cNvSpPr txBox="1"/>
          <p:nvPr/>
        </p:nvSpPr>
        <p:spPr>
          <a:xfrm>
            <a:off x="987170" y="3821432"/>
            <a:ext cx="173406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7000">
                      <a:srgbClr val="4771B7"/>
                    </a:gs>
                    <a:gs pos="100000">
                      <a:srgbClr val="935DFE"/>
                    </a:gs>
                  </a:gsLst>
                  <a:lin ang="189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gradFill>
                  <a:gsLst>
                    <a:gs pos="17000">
                      <a:schemeClr val="accent3"/>
                    </a:gs>
                    <a:gs pos="100000">
                      <a:schemeClr val="accent1"/>
                    </a:gs>
                  </a:gsLst>
                  <a:lin ang="18900000" scaled="1"/>
                </a:gradFill>
                <a:latin typeface="+mn-ea"/>
                <a:ea typeface="+mn-ea"/>
              </a:rPr>
              <a:t>项目维护者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7000">
                    <a:schemeClr val="accent3"/>
                  </a:gs>
                  <a:gs pos="100000">
                    <a:schemeClr val="accent1"/>
                  </a:gs>
                </a:gsLst>
                <a:lin ang="18900000" scaled="1"/>
              </a:gradFill>
              <a:effectLst/>
              <a:uLnTx/>
              <a:uFillTx/>
              <a:latin typeface="+mn-ea"/>
              <a:ea typeface="+mn-ea"/>
              <a:cs typeface="阿里巴巴普惠体 B" panose="00020600040101010101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55415" y="4249953"/>
            <a:ext cx="2397570" cy="150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帮助维护者们了解项目健康状况和改进方向，并且根据数据提供优化方向。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3815037" y="3821432"/>
            <a:ext cx="173406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7000">
                      <a:srgbClr val="4771B7"/>
                    </a:gs>
                    <a:gs pos="100000">
                      <a:srgbClr val="935DFE"/>
                    </a:gs>
                  </a:gsLst>
                  <a:lin ang="189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3"/>
                    </a:gs>
                    <a:gs pos="100000">
                      <a:schemeClr val="accent1"/>
                    </a:gs>
                  </a:gsLst>
                  <a:lin ang="18900000" scaled="1"/>
                </a:gradFill>
                <a:effectLst/>
                <a:uLnTx/>
                <a:uFillTx/>
                <a:latin typeface="+mn-ea"/>
                <a:ea typeface="+mn-ea"/>
                <a:cs typeface="阿里巴巴普惠体 B" panose="00020600040101010101" pitchFamily="18" charset="-122"/>
              </a:rPr>
              <a:t>个人开发者</a:t>
            </a:r>
          </a:p>
        </p:txBody>
      </p:sp>
      <p:grpSp>
        <p:nvGrpSpPr>
          <p:cNvPr id="117" name="组合 116"/>
          <p:cNvGrpSpPr/>
          <p:nvPr/>
        </p:nvGrpSpPr>
        <p:grpSpPr>
          <a:xfrm>
            <a:off x="3900428" y="2217040"/>
            <a:ext cx="1563278" cy="1563278"/>
            <a:chOff x="3897354" y="2217040"/>
            <a:chExt cx="1563278" cy="1563278"/>
          </a:xfrm>
        </p:grpSpPr>
        <p:grpSp>
          <p:nvGrpSpPr>
            <p:cNvPr id="73" name="组合 72"/>
            <p:cNvGrpSpPr/>
            <p:nvPr/>
          </p:nvGrpSpPr>
          <p:grpSpPr>
            <a:xfrm>
              <a:off x="3897354" y="2217040"/>
              <a:ext cx="1563278" cy="1563278"/>
              <a:chOff x="1557742" y="2235360"/>
              <a:chExt cx="1300798" cy="1300798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1651069" y="2328687"/>
                <a:ext cx="1114144" cy="1114144"/>
              </a:xfrm>
              <a:prstGeom prst="ellipse">
                <a:avLst/>
              </a:prstGeom>
              <a:noFill/>
              <a:ln>
                <a:gradFill>
                  <a:gsLst>
                    <a:gs pos="0">
                      <a:schemeClr val="accent3"/>
                    </a:gs>
                    <a:gs pos="100000">
                      <a:schemeClr val="accent1"/>
                    </a:gs>
                  </a:gsLst>
                  <a:lin ang="5400000" scaled="1"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cs"/>
                </a:endParaRPr>
              </a:p>
            </p:txBody>
          </p:sp>
          <p:sp>
            <p:nvSpPr>
              <p:cNvPr id="77" name="空心弧 76"/>
              <p:cNvSpPr/>
              <p:nvPr/>
            </p:nvSpPr>
            <p:spPr>
              <a:xfrm>
                <a:off x="1557742" y="2235360"/>
                <a:ext cx="1300798" cy="1300798"/>
              </a:xfrm>
              <a:prstGeom prst="blockArc">
                <a:avLst>
                  <a:gd name="adj1" fmla="val 3721779"/>
                  <a:gd name="adj2" fmla="val 3354853"/>
                  <a:gd name="adj3" fmla="val 6557"/>
                </a:avLst>
              </a:prstGeom>
              <a:gradFill flip="none" rotWithShape="1">
                <a:gsLst>
                  <a:gs pos="100000">
                    <a:schemeClr val="accent2">
                      <a:alpha val="0"/>
                    </a:schemeClr>
                  </a:gs>
                  <a:gs pos="0">
                    <a:schemeClr val="accent1">
                      <a:alpha val="12000"/>
                    </a:schemeClr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cs"/>
                </a:endParaRPr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4381837" y="2768382"/>
              <a:ext cx="594312" cy="460594"/>
              <a:chOff x="5715323" y="2694668"/>
              <a:chExt cx="528468" cy="409563"/>
            </a:xfrm>
          </p:grpSpPr>
          <p:sp>
            <p:nvSpPr>
              <p:cNvPr id="114" name="任意多边形: 形状 113"/>
              <p:cNvSpPr/>
              <p:nvPr/>
            </p:nvSpPr>
            <p:spPr>
              <a:xfrm>
                <a:off x="5715323" y="2694668"/>
                <a:ext cx="528468" cy="396351"/>
              </a:xfrm>
              <a:custGeom>
                <a:avLst/>
                <a:gdLst>
                  <a:gd name="connsiteX0" fmla="*/ 528468 w 528468"/>
                  <a:gd name="connsiteY0" fmla="*/ 198176 h 396351"/>
                  <a:gd name="connsiteX1" fmla="*/ 528468 w 528468"/>
                  <a:gd name="connsiteY1" fmla="*/ 0 h 396351"/>
                  <a:gd name="connsiteX2" fmla="*/ 264234 w 528468"/>
                  <a:gd name="connsiteY2" fmla="*/ 0 h 396351"/>
                  <a:gd name="connsiteX3" fmla="*/ 0 w 528468"/>
                  <a:gd name="connsiteY3" fmla="*/ 0 h 396351"/>
                  <a:gd name="connsiteX4" fmla="*/ 0 w 528468"/>
                  <a:gd name="connsiteY4" fmla="*/ 198176 h 396351"/>
                  <a:gd name="connsiteX5" fmla="*/ 0 w 528468"/>
                  <a:gd name="connsiteY5" fmla="*/ 396351 h 396351"/>
                  <a:gd name="connsiteX6" fmla="*/ 264234 w 528468"/>
                  <a:gd name="connsiteY6" fmla="*/ 396351 h 3963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28468" h="396351">
                    <a:moveTo>
                      <a:pt x="528468" y="198176"/>
                    </a:moveTo>
                    <a:lnTo>
                      <a:pt x="528468" y="0"/>
                    </a:lnTo>
                    <a:lnTo>
                      <a:pt x="264234" y="0"/>
                    </a:lnTo>
                    <a:lnTo>
                      <a:pt x="0" y="0"/>
                    </a:lnTo>
                    <a:lnTo>
                      <a:pt x="0" y="198176"/>
                    </a:lnTo>
                    <a:lnTo>
                      <a:pt x="0" y="396351"/>
                    </a:lnTo>
                    <a:lnTo>
                      <a:pt x="264234" y="396351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cs"/>
                </a:endParaRPr>
              </a:p>
            </p:txBody>
          </p:sp>
          <p:sp>
            <p:nvSpPr>
              <p:cNvPr id="115" name="任意多边形: 形状 114"/>
              <p:cNvSpPr/>
              <p:nvPr/>
            </p:nvSpPr>
            <p:spPr>
              <a:xfrm>
                <a:off x="6058828" y="2932479"/>
                <a:ext cx="132117" cy="171752"/>
              </a:xfrm>
              <a:custGeom>
                <a:avLst/>
                <a:gdLst>
                  <a:gd name="connsiteX0" fmla="*/ 0 w 132117"/>
                  <a:gd name="connsiteY0" fmla="*/ 39635 h 171752"/>
                  <a:gd name="connsiteX1" fmla="*/ 66059 w 132117"/>
                  <a:gd name="connsiteY1" fmla="*/ 0 h 171752"/>
                  <a:gd name="connsiteX2" fmla="*/ 132117 w 132117"/>
                  <a:gd name="connsiteY2" fmla="*/ 39635 h 171752"/>
                  <a:gd name="connsiteX3" fmla="*/ 66059 w 132117"/>
                  <a:gd name="connsiteY3" fmla="*/ 171752 h 171752"/>
                  <a:gd name="connsiteX4" fmla="*/ 0 w 132117"/>
                  <a:gd name="connsiteY4" fmla="*/ 39635 h 171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117" h="171752">
                    <a:moveTo>
                      <a:pt x="0" y="39635"/>
                    </a:moveTo>
                    <a:cubicBezTo>
                      <a:pt x="0" y="26423"/>
                      <a:pt x="66059" y="0"/>
                      <a:pt x="66059" y="0"/>
                    </a:cubicBezTo>
                    <a:cubicBezTo>
                      <a:pt x="66059" y="0"/>
                      <a:pt x="132117" y="26423"/>
                      <a:pt x="132117" y="39635"/>
                    </a:cubicBezTo>
                    <a:cubicBezTo>
                      <a:pt x="132117" y="145329"/>
                      <a:pt x="66059" y="171752"/>
                      <a:pt x="66059" y="171752"/>
                    </a:cubicBezTo>
                    <a:cubicBezTo>
                      <a:pt x="66059" y="171752"/>
                      <a:pt x="0" y="145329"/>
                      <a:pt x="0" y="39635"/>
                    </a:cubicBezTo>
                    <a:close/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cs"/>
                </a:endParaRPr>
              </a:p>
            </p:txBody>
          </p:sp>
          <p:sp>
            <p:nvSpPr>
              <p:cNvPr id="116" name="任意多边形: 形状 115"/>
              <p:cNvSpPr/>
              <p:nvPr/>
            </p:nvSpPr>
            <p:spPr>
              <a:xfrm>
                <a:off x="5715323" y="2694668"/>
                <a:ext cx="528468" cy="198175"/>
              </a:xfrm>
              <a:custGeom>
                <a:avLst/>
                <a:gdLst>
                  <a:gd name="connsiteX0" fmla="*/ 0 w 528468"/>
                  <a:gd name="connsiteY0" fmla="*/ 0 h 198175"/>
                  <a:gd name="connsiteX1" fmla="*/ 264234 w 528468"/>
                  <a:gd name="connsiteY1" fmla="*/ 198176 h 198175"/>
                  <a:gd name="connsiteX2" fmla="*/ 528468 w 528468"/>
                  <a:gd name="connsiteY2" fmla="*/ 0 h 198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28468" h="198175">
                    <a:moveTo>
                      <a:pt x="0" y="0"/>
                    </a:moveTo>
                    <a:lnTo>
                      <a:pt x="264234" y="198176"/>
                    </a:lnTo>
                    <a:lnTo>
                      <a:pt x="528468" y="0"/>
                    </a:lnTo>
                  </a:path>
                </a:pathLst>
              </a:custGeom>
              <a:noFill/>
              <a:ln w="37505" cap="rnd">
                <a:gradFill>
                  <a:gsLst>
                    <a:gs pos="0">
                      <a:schemeClr val="accent1"/>
                    </a:gs>
                    <a:gs pos="100000">
                      <a:schemeClr val="accent3"/>
                    </a:gs>
                  </a:gsLst>
                  <a:lin ang="5400000" scaled="1"/>
                </a:gradFill>
                <a:prstDash val="solid"/>
                <a:round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思源黑体 CN ExtraLight" panose="020B0200000000000000" pitchFamily="34" charset="-122"/>
                  <a:ea typeface="思源黑体 CN ExtraLight" panose="020B0200000000000000" pitchFamily="34" charset="-122"/>
                  <a:cs typeface="+mn-cs"/>
                </a:endParaRPr>
              </a:p>
            </p:txBody>
          </p:sp>
        </p:grpSp>
      </p:grpSp>
      <p:sp>
        <p:nvSpPr>
          <p:cNvPr id="3" name="文本框 2"/>
          <p:cNvSpPr txBox="1"/>
          <p:nvPr/>
        </p:nvSpPr>
        <p:spPr>
          <a:xfrm>
            <a:off x="3483282" y="4249953"/>
            <a:ext cx="2397570" cy="150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帮助个人开发者识别更有潜力的项目，以便于他们选择更有前途的技术栈进行学习。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728295" y="2217040"/>
            <a:ext cx="1563278" cy="1563278"/>
            <a:chOff x="1557742" y="2235360"/>
            <a:chExt cx="1300798" cy="1300798"/>
          </a:xfrm>
        </p:grpSpPr>
        <p:sp>
          <p:nvSpPr>
            <p:cNvPr id="87" name="椭圆 86"/>
            <p:cNvSpPr/>
            <p:nvPr/>
          </p:nvSpPr>
          <p:spPr>
            <a:xfrm>
              <a:off x="1651069" y="2328687"/>
              <a:ext cx="1114144" cy="111414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88" name="空心弧 87"/>
            <p:cNvSpPr/>
            <p:nvPr/>
          </p:nvSpPr>
          <p:spPr>
            <a:xfrm>
              <a:off x="1557742" y="2235360"/>
              <a:ext cx="1300798" cy="1300798"/>
            </a:xfrm>
            <a:prstGeom prst="blockArc">
              <a:avLst>
                <a:gd name="adj1" fmla="val 3721779"/>
                <a:gd name="adj2" fmla="val 3354853"/>
                <a:gd name="adj3" fmla="val 6557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</p:grpSp>
      <p:sp>
        <p:nvSpPr>
          <p:cNvPr id="85" name="文本框 84"/>
          <p:cNvSpPr txBox="1"/>
          <p:nvPr/>
        </p:nvSpPr>
        <p:spPr>
          <a:xfrm>
            <a:off x="6642904" y="3821432"/>
            <a:ext cx="173406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7000">
                      <a:srgbClr val="4771B7"/>
                    </a:gs>
                    <a:gs pos="100000">
                      <a:srgbClr val="935DFE"/>
                    </a:gs>
                  </a:gsLst>
                  <a:lin ang="189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17000">
                      <a:schemeClr val="accent3"/>
                    </a:gs>
                    <a:gs pos="100000">
                      <a:schemeClr val="accent1"/>
                    </a:gs>
                  </a:gsLst>
                  <a:lin ang="18900000" scaled="1"/>
                </a:gradFill>
                <a:effectLst/>
                <a:uLnTx/>
                <a:uFillTx/>
                <a:latin typeface="+mn-ea"/>
                <a:ea typeface="+mn-ea"/>
                <a:cs typeface="阿里巴巴普惠体 B" panose="00020600040101010101" pitchFamily="18" charset="-122"/>
              </a:rPr>
              <a:t>企业决策者</a:t>
            </a:r>
          </a:p>
        </p:txBody>
      </p:sp>
      <p:grpSp>
        <p:nvGrpSpPr>
          <p:cNvPr id="125" name="组合 124"/>
          <p:cNvGrpSpPr/>
          <p:nvPr/>
        </p:nvGrpSpPr>
        <p:grpSpPr>
          <a:xfrm>
            <a:off x="7252961" y="2697215"/>
            <a:ext cx="513947" cy="604645"/>
            <a:chOff x="7271146" y="2697215"/>
            <a:chExt cx="513947" cy="604645"/>
          </a:xfrm>
        </p:grpSpPr>
        <p:sp>
          <p:nvSpPr>
            <p:cNvPr id="126" name="任意多边形: 形状 125"/>
            <p:cNvSpPr/>
            <p:nvPr/>
          </p:nvSpPr>
          <p:spPr>
            <a:xfrm>
              <a:off x="7271146" y="2697215"/>
              <a:ext cx="483716" cy="604645"/>
            </a:xfrm>
            <a:custGeom>
              <a:avLst/>
              <a:gdLst>
                <a:gd name="connsiteX0" fmla="*/ 483716 w 483716"/>
                <a:gd name="connsiteY0" fmla="*/ 287206 h 604645"/>
                <a:gd name="connsiteX1" fmla="*/ 483716 w 483716"/>
                <a:gd name="connsiteY1" fmla="*/ 151161 h 604645"/>
                <a:gd name="connsiteX2" fmla="*/ 347671 w 483716"/>
                <a:gd name="connsiteY2" fmla="*/ 0 h 604645"/>
                <a:gd name="connsiteX3" fmla="*/ 30232 w 483716"/>
                <a:gd name="connsiteY3" fmla="*/ 0 h 604645"/>
                <a:gd name="connsiteX4" fmla="*/ 0 w 483716"/>
                <a:gd name="connsiteY4" fmla="*/ 30232 h 604645"/>
                <a:gd name="connsiteX5" fmla="*/ 0 w 483716"/>
                <a:gd name="connsiteY5" fmla="*/ 574413 h 604645"/>
                <a:gd name="connsiteX6" fmla="*/ 30232 w 483716"/>
                <a:gd name="connsiteY6" fmla="*/ 604645 h 604645"/>
                <a:gd name="connsiteX7" fmla="*/ 211626 w 483716"/>
                <a:gd name="connsiteY7" fmla="*/ 604645 h 604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3716" h="604645">
                  <a:moveTo>
                    <a:pt x="483716" y="287206"/>
                  </a:moveTo>
                  <a:lnTo>
                    <a:pt x="483716" y="151161"/>
                  </a:lnTo>
                  <a:lnTo>
                    <a:pt x="347671" y="0"/>
                  </a:lnTo>
                  <a:lnTo>
                    <a:pt x="30232" y="0"/>
                  </a:lnTo>
                  <a:cubicBezTo>
                    <a:pt x="13535" y="0"/>
                    <a:pt x="0" y="13535"/>
                    <a:pt x="0" y="30232"/>
                  </a:cubicBezTo>
                  <a:lnTo>
                    <a:pt x="0" y="574413"/>
                  </a:lnTo>
                  <a:cubicBezTo>
                    <a:pt x="0" y="591110"/>
                    <a:pt x="13535" y="604645"/>
                    <a:pt x="30232" y="604645"/>
                  </a:cubicBezTo>
                  <a:lnTo>
                    <a:pt x="211626" y="604645"/>
                  </a:lnTo>
                </a:path>
              </a:pathLst>
            </a:custGeom>
            <a:noFill/>
            <a:ln w="3750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127" name="任意多边形: 形状 126"/>
            <p:cNvSpPr/>
            <p:nvPr/>
          </p:nvSpPr>
          <p:spPr>
            <a:xfrm>
              <a:off x="7573468" y="3090234"/>
              <a:ext cx="211625" cy="211625"/>
            </a:xfrm>
            <a:custGeom>
              <a:avLst/>
              <a:gdLst>
                <a:gd name="connsiteX0" fmla="*/ 60465 w 211625"/>
                <a:gd name="connsiteY0" fmla="*/ 211626 h 211625"/>
                <a:gd name="connsiteX1" fmla="*/ 211626 w 211625"/>
                <a:gd name="connsiteY1" fmla="*/ 60465 h 211625"/>
                <a:gd name="connsiteX2" fmla="*/ 151161 w 211625"/>
                <a:gd name="connsiteY2" fmla="*/ 0 h 211625"/>
                <a:gd name="connsiteX3" fmla="*/ 0 w 211625"/>
                <a:gd name="connsiteY3" fmla="*/ 151161 h 211625"/>
                <a:gd name="connsiteX4" fmla="*/ 0 w 211625"/>
                <a:gd name="connsiteY4" fmla="*/ 211626 h 211625"/>
                <a:gd name="connsiteX5" fmla="*/ 60465 w 211625"/>
                <a:gd name="connsiteY5" fmla="*/ 211626 h 211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1625" h="211625">
                  <a:moveTo>
                    <a:pt x="60465" y="211626"/>
                  </a:moveTo>
                  <a:lnTo>
                    <a:pt x="211626" y="60465"/>
                  </a:lnTo>
                  <a:lnTo>
                    <a:pt x="151161" y="0"/>
                  </a:lnTo>
                  <a:lnTo>
                    <a:pt x="0" y="151161"/>
                  </a:lnTo>
                  <a:lnTo>
                    <a:pt x="0" y="211626"/>
                  </a:lnTo>
                  <a:lnTo>
                    <a:pt x="60465" y="211626"/>
                  </a:lnTo>
                  <a:close/>
                </a:path>
              </a:pathLst>
            </a:custGeom>
            <a:noFill/>
            <a:ln w="3750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128" name="任意多边形: 形状 127"/>
            <p:cNvSpPr/>
            <p:nvPr/>
          </p:nvSpPr>
          <p:spPr>
            <a:xfrm>
              <a:off x="7603700" y="2697215"/>
              <a:ext cx="151161" cy="151161"/>
            </a:xfrm>
            <a:custGeom>
              <a:avLst/>
              <a:gdLst>
                <a:gd name="connsiteX0" fmla="*/ 0 w 151161"/>
                <a:gd name="connsiteY0" fmla="*/ 0 h 151161"/>
                <a:gd name="connsiteX1" fmla="*/ 0 w 151161"/>
                <a:gd name="connsiteY1" fmla="*/ 151161 h 151161"/>
                <a:gd name="connsiteX2" fmla="*/ 151161 w 151161"/>
                <a:gd name="connsiteY2" fmla="*/ 151161 h 15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1161" h="151161">
                  <a:moveTo>
                    <a:pt x="0" y="0"/>
                  </a:moveTo>
                  <a:lnTo>
                    <a:pt x="0" y="151161"/>
                  </a:lnTo>
                  <a:lnTo>
                    <a:pt x="151161" y="151161"/>
                  </a:lnTo>
                </a:path>
              </a:pathLst>
            </a:custGeom>
            <a:noFill/>
            <a:ln w="3750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311149" y="4249953"/>
            <a:ext cx="2397570" cy="1142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cs typeface="+mn-cs"/>
              </a:rPr>
              <a:t>帮助他们选择更具有潜力的项目技术，降低选择风险。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9556161" y="2217040"/>
            <a:ext cx="1563278" cy="1563278"/>
            <a:chOff x="1557742" y="2235360"/>
            <a:chExt cx="1300798" cy="1300798"/>
          </a:xfrm>
        </p:grpSpPr>
        <p:sp>
          <p:nvSpPr>
            <p:cNvPr id="98" name="椭圆 97"/>
            <p:cNvSpPr/>
            <p:nvPr/>
          </p:nvSpPr>
          <p:spPr>
            <a:xfrm>
              <a:off x="1651069" y="2328687"/>
              <a:ext cx="1114144" cy="1114144"/>
            </a:xfrm>
            <a:prstGeom prst="ellipse">
              <a:avLst/>
            </a:prstGeom>
            <a:noFill/>
            <a:ln>
              <a:gradFill>
                <a:gsLst>
                  <a:gs pos="0">
                    <a:schemeClr val="accent3"/>
                  </a:gs>
                  <a:gs pos="100000">
                    <a:schemeClr val="accent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99" name="空心弧 98"/>
            <p:cNvSpPr/>
            <p:nvPr/>
          </p:nvSpPr>
          <p:spPr>
            <a:xfrm>
              <a:off x="1557742" y="2235360"/>
              <a:ext cx="1300798" cy="1300798"/>
            </a:xfrm>
            <a:prstGeom prst="blockArc">
              <a:avLst>
                <a:gd name="adj1" fmla="val 3721779"/>
                <a:gd name="adj2" fmla="val 3354853"/>
                <a:gd name="adj3" fmla="val 6557"/>
              </a:avLst>
            </a:prstGeom>
            <a:gradFill flip="none" rotWithShape="1">
              <a:gsLst>
                <a:gs pos="100000">
                  <a:schemeClr val="accent2">
                    <a:alpha val="0"/>
                  </a:schemeClr>
                </a:gs>
                <a:gs pos="0">
                  <a:schemeClr val="accent1">
                    <a:alpha val="12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</p:grpSp>
      <p:sp>
        <p:nvSpPr>
          <p:cNvPr id="96" name="文本框 95"/>
          <p:cNvSpPr txBox="1"/>
          <p:nvPr/>
        </p:nvSpPr>
        <p:spPr>
          <a:xfrm>
            <a:off x="9470770" y="3821432"/>
            <a:ext cx="1893916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gradFill>
                  <a:gsLst>
                    <a:gs pos="17000">
                      <a:srgbClr val="4771B7"/>
                    </a:gs>
                    <a:gs pos="100000">
                      <a:srgbClr val="935DFE"/>
                    </a:gs>
                  </a:gsLst>
                  <a:lin ang="18900000" scaled="1"/>
                </a:gra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gradFill>
                  <a:gsLst>
                    <a:gs pos="17000">
                      <a:schemeClr val="accent3"/>
                    </a:gs>
                    <a:gs pos="100000">
                      <a:schemeClr val="accent1"/>
                    </a:gs>
                  </a:gsLst>
                  <a:lin ang="18900000" scaled="1"/>
                </a:gradFill>
                <a:latin typeface="+mn-ea"/>
                <a:ea typeface="+mn-ea"/>
              </a:rPr>
              <a:t>风险投资机构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gradFill>
                <a:gsLst>
                  <a:gs pos="17000">
                    <a:schemeClr val="accent3"/>
                  </a:gs>
                  <a:gs pos="100000">
                    <a:schemeClr val="accent1"/>
                  </a:gs>
                </a:gsLst>
                <a:lin ang="18900000" scaled="1"/>
              </a:gradFill>
              <a:effectLst/>
              <a:uLnTx/>
              <a:uFillTx/>
              <a:latin typeface="+mn-ea"/>
              <a:ea typeface="+mn-ea"/>
              <a:cs typeface="阿里巴巴普惠体 B" panose="00020600040101010101" pitchFamily="18" charset="-122"/>
            </a:endParaRPr>
          </a:p>
        </p:txBody>
      </p:sp>
      <p:grpSp>
        <p:nvGrpSpPr>
          <p:cNvPr id="139" name="组合 138"/>
          <p:cNvGrpSpPr/>
          <p:nvPr/>
        </p:nvGrpSpPr>
        <p:grpSpPr>
          <a:xfrm>
            <a:off x="10094128" y="2779374"/>
            <a:ext cx="487345" cy="438610"/>
            <a:chOff x="10103345" y="2772404"/>
            <a:chExt cx="487345" cy="438610"/>
          </a:xfrm>
        </p:grpSpPr>
        <p:sp>
          <p:nvSpPr>
            <p:cNvPr id="140" name="任意多边形: 形状 139"/>
            <p:cNvSpPr/>
            <p:nvPr/>
          </p:nvSpPr>
          <p:spPr>
            <a:xfrm>
              <a:off x="10103345" y="2845506"/>
              <a:ext cx="487345" cy="365508"/>
            </a:xfrm>
            <a:custGeom>
              <a:avLst/>
              <a:gdLst>
                <a:gd name="connsiteX0" fmla="*/ 0 w 487345"/>
                <a:gd name="connsiteY0" fmla="*/ 24367 h 365508"/>
                <a:gd name="connsiteX1" fmla="*/ 24367 w 487345"/>
                <a:gd name="connsiteY1" fmla="*/ 0 h 365508"/>
                <a:gd name="connsiteX2" fmla="*/ 462978 w 487345"/>
                <a:gd name="connsiteY2" fmla="*/ 0 h 365508"/>
                <a:gd name="connsiteX3" fmla="*/ 487345 w 487345"/>
                <a:gd name="connsiteY3" fmla="*/ 24367 h 365508"/>
                <a:gd name="connsiteX4" fmla="*/ 487345 w 487345"/>
                <a:gd name="connsiteY4" fmla="*/ 341142 h 365508"/>
                <a:gd name="connsiteX5" fmla="*/ 462978 w 487345"/>
                <a:gd name="connsiteY5" fmla="*/ 365509 h 365508"/>
                <a:gd name="connsiteX6" fmla="*/ 24367 w 487345"/>
                <a:gd name="connsiteY6" fmla="*/ 365509 h 365508"/>
                <a:gd name="connsiteX7" fmla="*/ 0 w 487345"/>
                <a:gd name="connsiteY7" fmla="*/ 341142 h 365508"/>
                <a:gd name="connsiteX8" fmla="*/ 0 w 487345"/>
                <a:gd name="connsiteY8" fmla="*/ 24367 h 365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7345" h="365508">
                  <a:moveTo>
                    <a:pt x="0" y="24367"/>
                  </a:moveTo>
                  <a:cubicBezTo>
                    <a:pt x="0" y="10909"/>
                    <a:pt x="10910" y="0"/>
                    <a:pt x="24367" y="0"/>
                  </a:cubicBezTo>
                  <a:lnTo>
                    <a:pt x="462978" y="0"/>
                  </a:lnTo>
                  <a:cubicBezTo>
                    <a:pt x="476436" y="0"/>
                    <a:pt x="487345" y="10909"/>
                    <a:pt x="487345" y="24367"/>
                  </a:cubicBezTo>
                  <a:lnTo>
                    <a:pt x="487345" y="341142"/>
                  </a:lnTo>
                  <a:cubicBezTo>
                    <a:pt x="487345" y="354600"/>
                    <a:pt x="476436" y="365509"/>
                    <a:pt x="462978" y="365509"/>
                  </a:cubicBezTo>
                  <a:lnTo>
                    <a:pt x="24367" y="365509"/>
                  </a:lnTo>
                  <a:cubicBezTo>
                    <a:pt x="10910" y="365509"/>
                    <a:pt x="0" y="354600"/>
                    <a:pt x="0" y="341142"/>
                  </a:cubicBezTo>
                  <a:lnTo>
                    <a:pt x="0" y="24367"/>
                  </a:lnTo>
                  <a:close/>
                </a:path>
              </a:pathLst>
            </a:custGeom>
            <a:noFill/>
            <a:ln w="3750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141" name="任意多边形: 形状 140"/>
            <p:cNvSpPr/>
            <p:nvPr/>
          </p:nvSpPr>
          <p:spPr>
            <a:xfrm>
              <a:off x="10286099" y="2930791"/>
              <a:ext cx="121836" cy="60918"/>
            </a:xfrm>
            <a:custGeom>
              <a:avLst/>
              <a:gdLst>
                <a:gd name="connsiteX0" fmla="*/ 0 w 121836"/>
                <a:gd name="connsiteY0" fmla="*/ 0 h 60918"/>
                <a:gd name="connsiteX1" fmla="*/ 60918 w 121836"/>
                <a:gd name="connsiteY1" fmla="*/ 60918 h 60918"/>
                <a:gd name="connsiteX2" fmla="*/ 121836 w 121836"/>
                <a:gd name="connsiteY2" fmla="*/ 0 h 6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1836" h="60918">
                  <a:moveTo>
                    <a:pt x="0" y="0"/>
                  </a:moveTo>
                  <a:lnTo>
                    <a:pt x="60918" y="60918"/>
                  </a:lnTo>
                  <a:lnTo>
                    <a:pt x="121836" y="0"/>
                  </a:lnTo>
                </a:path>
              </a:pathLst>
            </a:custGeom>
            <a:noFill/>
            <a:ln w="3750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142" name="任意多边形: 形状 141"/>
            <p:cNvSpPr/>
            <p:nvPr/>
          </p:nvSpPr>
          <p:spPr>
            <a:xfrm>
              <a:off x="10273916" y="3003893"/>
              <a:ext cx="146203" cy="12183"/>
            </a:xfrm>
            <a:custGeom>
              <a:avLst/>
              <a:gdLst>
                <a:gd name="connsiteX0" fmla="*/ 0 w 146203"/>
                <a:gd name="connsiteY0" fmla="*/ 0 h 12183"/>
                <a:gd name="connsiteX1" fmla="*/ 146204 w 146203"/>
                <a:gd name="connsiteY1" fmla="*/ 0 h 1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203" h="12183">
                  <a:moveTo>
                    <a:pt x="0" y="0"/>
                  </a:moveTo>
                  <a:lnTo>
                    <a:pt x="146204" y="0"/>
                  </a:lnTo>
                </a:path>
              </a:pathLst>
            </a:custGeom>
            <a:noFill/>
            <a:ln w="3750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143" name="任意多边形: 形状 142"/>
            <p:cNvSpPr/>
            <p:nvPr/>
          </p:nvSpPr>
          <p:spPr>
            <a:xfrm>
              <a:off x="10273916" y="3076995"/>
              <a:ext cx="146203" cy="12183"/>
            </a:xfrm>
            <a:custGeom>
              <a:avLst/>
              <a:gdLst>
                <a:gd name="connsiteX0" fmla="*/ 0 w 146203"/>
                <a:gd name="connsiteY0" fmla="*/ 0 h 12183"/>
                <a:gd name="connsiteX1" fmla="*/ 146204 w 146203"/>
                <a:gd name="connsiteY1" fmla="*/ 0 h 1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6203" h="12183">
                  <a:moveTo>
                    <a:pt x="0" y="0"/>
                  </a:moveTo>
                  <a:lnTo>
                    <a:pt x="146204" y="0"/>
                  </a:lnTo>
                </a:path>
              </a:pathLst>
            </a:custGeom>
            <a:noFill/>
            <a:ln w="3750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144" name="任意多边形: 形状 143"/>
            <p:cNvSpPr/>
            <p:nvPr/>
          </p:nvSpPr>
          <p:spPr>
            <a:xfrm>
              <a:off x="10347018" y="3003893"/>
              <a:ext cx="12183" cy="121836"/>
            </a:xfrm>
            <a:custGeom>
              <a:avLst/>
              <a:gdLst>
                <a:gd name="connsiteX0" fmla="*/ 0 w 12183"/>
                <a:gd name="connsiteY0" fmla="*/ 0 h 121836"/>
                <a:gd name="connsiteX1" fmla="*/ 0 w 12183"/>
                <a:gd name="connsiteY1" fmla="*/ 121836 h 121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183" h="121836">
                  <a:moveTo>
                    <a:pt x="0" y="0"/>
                  </a:moveTo>
                  <a:lnTo>
                    <a:pt x="0" y="121836"/>
                  </a:lnTo>
                </a:path>
              </a:pathLst>
            </a:custGeom>
            <a:noFill/>
            <a:ln w="3750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  <p:sp>
          <p:nvSpPr>
            <p:cNvPr id="145" name="任意多边形: 形状 144"/>
            <p:cNvSpPr/>
            <p:nvPr/>
          </p:nvSpPr>
          <p:spPr>
            <a:xfrm>
              <a:off x="10152080" y="2772404"/>
              <a:ext cx="389876" cy="12183"/>
            </a:xfrm>
            <a:custGeom>
              <a:avLst/>
              <a:gdLst>
                <a:gd name="connsiteX0" fmla="*/ 0 w 389876"/>
                <a:gd name="connsiteY0" fmla="*/ 0 h 12183"/>
                <a:gd name="connsiteX1" fmla="*/ 389876 w 389876"/>
                <a:gd name="connsiteY1" fmla="*/ 0 h 12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89876" h="12183">
                  <a:moveTo>
                    <a:pt x="0" y="0"/>
                  </a:moveTo>
                  <a:lnTo>
                    <a:pt x="389876" y="0"/>
                  </a:lnTo>
                </a:path>
              </a:pathLst>
            </a:custGeom>
            <a:noFill/>
            <a:ln w="37505" cap="rnd">
              <a:gradFill>
                <a:gsLst>
                  <a:gs pos="0">
                    <a:schemeClr val="accent1"/>
                  </a:gs>
                  <a:gs pos="100000">
                    <a:schemeClr val="accent3"/>
                  </a:gs>
                </a:gsLst>
                <a:lin ang="5400000" scaled="1"/>
              </a:gradFill>
              <a:prstDash val="solid"/>
              <a:round/>
            </a:ln>
          </p:spPr>
          <p:txBody>
            <a:bodyPr rtlCol="0" anchor="ctr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思源黑体 CN ExtraLight" panose="020B0200000000000000" pitchFamily="34" charset="-122"/>
                <a:ea typeface="思源黑体 CN ExtraLight" panose="020B0200000000000000" pitchFamily="34" charset="-122"/>
                <a:cs typeface="+mn-cs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9139015" y="4249953"/>
            <a:ext cx="2397570" cy="150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defRPr/>
            </a:pPr>
            <a:r>
              <a:rPr lang="zh-CN" altLang="en-US" dirty="0">
                <a:solidFill>
                  <a:srgbClr val="000000"/>
                </a:solidFill>
                <a:latin typeface="+mn-ea"/>
              </a:rPr>
              <a:t>帮助识别高增长潜力的开源项目，同时提供了一个科学的投资评估工具。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1098072" y="602771"/>
            <a:ext cx="5524500" cy="583565"/>
          </a:xfrm>
        </p:spPr>
        <p:txBody>
          <a:bodyPr>
            <a:spAutoFit/>
          </a:bodyPr>
          <a:lstStyle/>
          <a:p>
            <a:r>
              <a:rPr lang="zh-CN" altLang="en-US" dirty="0">
                <a:latin typeface="+mn-ea"/>
                <a:ea typeface="+mn-ea"/>
              </a:rPr>
              <a:t>初步分析相关性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047875" y="1163961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05" y="3530600"/>
            <a:ext cx="10858500" cy="2895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50595" y="1391920"/>
            <a:ext cx="94691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+mn-ea"/>
              </a:rPr>
              <a:t>通过</a:t>
            </a:r>
            <a:r>
              <a:rPr lang="en-US" altLang="zh-CN" dirty="0" err="1">
                <a:latin typeface="+mn-ea"/>
              </a:rPr>
              <a:t>github</a:t>
            </a:r>
            <a:r>
              <a:rPr lang="en-US" altLang="zh-CN" dirty="0">
                <a:latin typeface="+mn-ea"/>
              </a:rPr>
              <a:t> API</a:t>
            </a:r>
            <a:r>
              <a:rPr lang="zh-CN" altLang="en-US" dirty="0">
                <a:latin typeface="+mn-ea"/>
              </a:rPr>
              <a:t>以</a:t>
            </a:r>
            <a:r>
              <a:rPr lang="en-US" altLang="zh-CN" dirty="0">
                <a:latin typeface="+mn-ea"/>
              </a:rPr>
              <a:t>stars</a:t>
            </a:r>
            <a:r>
              <a:rPr lang="zh-CN" altLang="en-US" dirty="0">
                <a:latin typeface="+mn-ea"/>
              </a:rPr>
              <a:t>数为划分标准获得不同分段的仓库地址，获得了部分与活跃度相关的</a:t>
            </a:r>
            <a:r>
              <a:rPr lang="en-US" altLang="zh-CN" dirty="0" err="1">
                <a:latin typeface="+mn-ea"/>
              </a:rPr>
              <a:t>opendigger</a:t>
            </a:r>
            <a:r>
              <a:rPr lang="zh-CN" altLang="en-US" dirty="0">
                <a:latin typeface="+mn-ea"/>
              </a:rPr>
              <a:t>指标。将这些指标与</a:t>
            </a:r>
            <a:r>
              <a:rPr lang="en-US" altLang="zh-CN" dirty="0" err="1">
                <a:latin typeface="+mn-ea"/>
              </a:rPr>
              <a:t>openrank</a:t>
            </a:r>
            <a:r>
              <a:rPr lang="zh-CN" altLang="en-US" dirty="0">
                <a:latin typeface="+mn-ea"/>
              </a:rPr>
              <a:t>值做相关性分析，结果如下图。初步证明</a:t>
            </a:r>
            <a:r>
              <a:rPr lang="zh-CN" altLang="en-US" dirty="0">
                <a:latin typeface="+mn-ea"/>
                <a:sym typeface="+mn-ea"/>
              </a:rPr>
              <a:t>部分</a:t>
            </a:r>
            <a:r>
              <a:rPr lang="en-US" altLang="zh-CN" dirty="0" err="1">
                <a:latin typeface="+mn-ea"/>
                <a:sym typeface="+mn-ea"/>
              </a:rPr>
              <a:t>opendigger</a:t>
            </a:r>
            <a:r>
              <a:rPr lang="zh-CN" altLang="en-US" dirty="0">
                <a:latin typeface="+mn-ea"/>
                <a:sym typeface="+mn-ea"/>
              </a:rPr>
              <a:t>指标与项目影响力指标相关。</a:t>
            </a:r>
            <a:endParaRPr lang="zh-CN" altLang="en-US" dirty="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595" y="2519680"/>
            <a:ext cx="578485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694EC4FC-7B63-0641-90FE-55B5F895D43B}"/>
              </a:ext>
            </a:extLst>
          </p:cNvPr>
          <p:cNvSpPr txBox="1"/>
          <p:nvPr/>
        </p:nvSpPr>
        <p:spPr>
          <a:xfrm>
            <a:off x="5118809" y="1999734"/>
            <a:ext cx="1954381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800" b="0" i="0" u="none" strike="noStrike" cap="none" spc="0" normalizeH="0" baseline="0">
                <a:ln>
                  <a:noFill/>
                </a:ln>
                <a:gradFill>
                  <a:gsLst>
                    <a:gs pos="92000">
                      <a:schemeClr val="accent3"/>
                    </a:gs>
                    <a:gs pos="0">
                      <a:schemeClr val="accent1"/>
                    </a:gs>
                  </a:gsLst>
                  <a:lin ang="5400000" scaled="1"/>
                </a:gra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38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02</a:t>
            </a:r>
            <a:endParaRPr kumimoji="0" lang="zh-CN" altLang="en-US" sz="13800" b="0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4B742AB-9F36-F3F4-9F04-A84E74B3DD2E}"/>
              </a:ext>
            </a:extLst>
          </p:cNvPr>
          <p:cNvCxnSpPr>
            <a:cxnSpLocks/>
          </p:cNvCxnSpPr>
          <p:nvPr/>
        </p:nvCxnSpPr>
        <p:spPr>
          <a:xfrm>
            <a:off x="5580371" y="4093029"/>
            <a:ext cx="1031258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529C588B-0C5A-C64E-DF80-131C8FB5678F}"/>
              </a:ext>
            </a:extLst>
          </p:cNvPr>
          <p:cNvSpPr txBox="1"/>
          <p:nvPr/>
        </p:nvSpPr>
        <p:spPr>
          <a:xfrm>
            <a:off x="4329315" y="4303914"/>
            <a:ext cx="3533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项目功能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744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4ED53A41-6FCC-02B8-0DA6-00D7D551545D}"/>
              </a:ext>
            </a:extLst>
          </p:cNvPr>
          <p:cNvCxnSpPr>
            <a:cxnSpLocks/>
          </p:cNvCxnSpPr>
          <p:nvPr/>
        </p:nvCxnSpPr>
        <p:spPr>
          <a:xfrm>
            <a:off x="1426773" y="1094950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2B00136-8FEB-2144-902C-AFE689B023A4}"/>
              </a:ext>
            </a:extLst>
          </p:cNvPr>
          <p:cNvSpPr txBox="1"/>
          <p:nvPr/>
        </p:nvSpPr>
        <p:spPr>
          <a:xfrm>
            <a:off x="375615" y="456983"/>
            <a:ext cx="316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1.</a:t>
            </a:r>
            <a:r>
              <a:rPr lang="zh-CN" altLang="en-US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用户交互功能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20000">
                    <a:schemeClr val="accent3"/>
                  </a:gs>
                  <a:gs pos="100000">
                    <a:schemeClr val="accent1"/>
                  </a:gs>
                </a:gsLst>
                <a:lin ang="16200000" scaled="1"/>
                <a:tileRect/>
              </a:gra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C45C0E6-53DF-F88E-C4BB-4BEDC9A7F372}"/>
              </a:ext>
            </a:extLst>
          </p:cNvPr>
          <p:cNvSpPr txBox="1"/>
          <p:nvPr/>
        </p:nvSpPr>
        <p:spPr>
          <a:xfrm>
            <a:off x="456826" y="5763050"/>
            <a:ext cx="11278347" cy="936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用户可以自行输入仓库地址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（格式为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owner/repository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），点击分析，即可获得相关仓库的分析数据。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" name="图片 2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CF96EACA-613F-D29F-8E75-217DECFD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67" y="1094950"/>
            <a:ext cx="7138064" cy="454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3317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8CE65-F3E6-6017-4295-A96486223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ABB9B0AE-EBFC-BE12-68F9-837AE79A6F5C}"/>
              </a:ext>
            </a:extLst>
          </p:cNvPr>
          <p:cNvCxnSpPr>
            <a:cxnSpLocks/>
          </p:cNvCxnSpPr>
          <p:nvPr/>
        </p:nvCxnSpPr>
        <p:spPr>
          <a:xfrm>
            <a:off x="1426773" y="1094950"/>
            <a:ext cx="761011" cy="0"/>
          </a:xfrm>
          <a:prstGeom prst="line">
            <a:avLst/>
          </a:prstGeom>
          <a:ln w="28575">
            <a:gradFill flip="none" rotWithShape="1">
              <a:gsLst>
                <a:gs pos="50000">
                  <a:schemeClr val="accent1"/>
                </a:gs>
                <a:gs pos="51000">
                  <a:schemeClr val="accent4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988E415-6F01-CABF-3102-55AFC99D72F1}"/>
              </a:ext>
            </a:extLst>
          </p:cNvPr>
          <p:cNvSpPr txBox="1"/>
          <p:nvPr/>
        </p:nvSpPr>
        <p:spPr>
          <a:xfrm>
            <a:off x="375615" y="456983"/>
            <a:ext cx="31612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2.</a:t>
            </a:r>
            <a:r>
              <a:rPr lang="zh-CN" altLang="en-US" sz="3200" b="1" dirty="0"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latin typeface="Times New Roman" panose="02020603050405020304" pitchFamily="18" charset="0"/>
                <a:ea typeface="宋体" panose="02010600030101010101" pitchFamily="2" charset="-122"/>
              </a:rPr>
              <a:t>相关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20000">
                      <a:schemeClr val="accent3"/>
                    </a:gs>
                    <a:gs pos="100000">
                      <a:schemeClr val="accent1"/>
                    </a:gs>
                  </a:gsLst>
                  <a:lin ang="16200000" scaled="1"/>
                  <a:tileRect/>
                </a:gra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仓库数据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74DB13-4DB4-1149-AE31-DFC13D1310B7}"/>
              </a:ext>
            </a:extLst>
          </p:cNvPr>
          <p:cNvSpPr txBox="1"/>
          <p:nvPr/>
        </p:nvSpPr>
        <p:spPr>
          <a:xfrm>
            <a:off x="456826" y="5763050"/>
            <a:ext cx="11278347" cy="928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02ACE3"/>
              </a:buClr>
              <a:buSzTx/>
              <a:buFontTx/>
              <a:buNone/>
              <a:tabLst/>
              <a:defRPr/>
            </a:pP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用户可以获得近六个月基于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opendigger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的数据，例如</a:t>
            </a:r>
            <a:r>
              <a:rPr kumimoji="0" lang="en-US" altLang="zh-CN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openrank</a:t>
            </a:r>
            <a:r>
              <a: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值，贡献者人数等等。以及我们基于一定公式计算出的的潜力值。</a:t>
            </a:r>
            <a:endParaRPr kumimoji="0" lang="en-US" altLang="zh-CN" sz="2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 descr="图片包含 表格&#10;&#10;AI 生成的内容可能不正确。">
            <a:extLst>
              <a:ext uri="{FF2B5EF4-FFF2-40B4-BE49-F238E27FC236}">
                <a16:creationId xmlns:a16="http://schemas.microsoft.com/office/drawing/2014/main" id="{F70BE3F4-FB29-788C-DE2A-9215709CD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1425" y="456983"/>
            <a:ext cx="2348730" cy="5357003"/>
          </a:xfrm>
          <a:prstGeom prst="rect">
            <a:avLst/>
          </a:prstGeom>
        </p:spPr>
      </p:pic>
      <p:pic>
        <p:nvPicPr>
          <p:cNvPr id="4" name="图片 3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C722A0A6-B9E6-EF9C-E70B-284DB3647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033" y="1299145"/>
            <a:ext cx="7433766" cy="451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64291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2ACE3"/>
      </a:accent1>
      <a:accent2>
        <a:srgbClr val="028FC4"/>
      </a:accent2>
      <a:accent3>
        <a:srgbClr val="0E87DA"/>
      </a:accent3>
      <a:accent4>
        <a:srgbClr val="FE8301"/>
      </a:accent4>
      <a:accent5>
        <a:srgbClr val="FEBA4F"/>
      </a:accent5>
      <a:accent6>
        <a:srgbClr val="929292"/>
      </a:accent6>
      <a:hlink>
        <a:srgbClr val="4472C4"/>
      </a:hlink>
      <a:folHlink>
        <a:srgbClr val="BFBFBF"/>
      </a:folHlink>
    </a:clrScheme>
    <a:fontScheme name="fon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02ACE3"/>
    </a:accent1>
    <a:accent2>
      <a:srgbClr val="028FC4"/>
    </a:accent2>
    <a:accent3>
      <a:srgbClr val="0E87DA"/>
    </a:accent3>
    <a:accent4>
      <a:srgbClr val="FE8301"/>
    </a:accent4>
    <a:accent5>
      <a:srgbClr val="FEBA4F"/>
    </a:accent5>
    <a:accent6>
      <a:srgbClr val="929292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</TotalTime>
  <Words>1123</Words>
  <Application>Microsoft Office PowerPoint</Application>
  <PresentationFormat>宽屏</PresentationFormat>
  <Paragraphs>105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思源黑体 CN ExtraLight</vt:lpstr>
      <vt:lpstr>Times New Roman</vt:lpstr>
      <vt:lpstr>思源黑体 CN Normal</vt:lpstr>
      <vt:lpstr>Arial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書 翰</dc:creator>
  <cp:lastModifiedBy>HUIYA OU</cp:lastModifiedBy>
  <cp:revision>8</cp:revision>
  <dcterms:created xsi:type="dcterms:W3CDTF">2022-07-31T06:37:39Z</dcterms:created>
  <dcterms:modified xsi:type="dcterms:W3CDTF">2026-01-11T08:27:24Z</dcterms:modified>
</cp:coreProperties>
</file>